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sldIdLst>
    <p:sldId id="256" r:id="rId2"/>
    <p:sldId id="961" r:id="rId3"/>
    <p:sldId id="962" r:id="rId4"/>
    <p:sldId id="963" r:id="rId5"/>
    <p:sldId id="964" r:id="rId6"/>
    <p:sldId id="474" r:id="rId7"/>
    <p:sldId id="965" r:id="rId8"/>
    <p:sldId id="966" r:id="rId9"/>
    <p:sldId id="967" r:id="rId10"/>
    <p:sldId id="968" r:id="rId11"/>
    <p:sldId id="969" r:id="rId12"/>
    <p:sldId id="970" r:id="rId13"/>
    <p:sldId id="971" r:id="rId14"/>
    <p:sldId id="1048" r:id="rId15"/>
    <p:sldId id="972" r:id="rId16"/>
    <p:sldId id="973" r:id="rId17"/>
    <p:sldId id="974" r:id="rId18"/>
    <p:sldId id="975" r:id="rId19"/>
    <p:sldId id="976" r:id="rId20"/>
    <p:sldId id="977" r:id="rId21"/>
    <p:sldId id="978" r:id="rId22"/>
    <p:sldId id="979" r:id="rId23"/>
    <p:sldId id="980" r:id="rId24"/>
    <p:sldId id="1049" r:id="rId25"/>
    <p:sldId id="981" r:id="rId26"/>
    <p:sldId id="982" r:id="rId27"/>
    <p:sldId id="983" r:id="rId28"/>
    <p:sldId id="984" r:id="rId29"/>
    <p:sldId id="985" r:id="rId30"/>
    <p:sldId id="986" r:id="rId31"/>
    <p:sldId id="987" r:id="rId32"/>
    <p:sldId id="988" r:id="rId33"/>
    <p:sldId id="989" r:id="rId34"/>
    <p:sldId id="990" r:id="rId35"/>
    <p:sldId id="991" r:id="rId36"/>
    <p:sldId id="992" r:id="rId37"/>
    <p:sldId id="993" r:id="rId38"/>
    <p:sldId id="994" r:id="rId39"/>
    <p:sldId id="995" r:id="rId40"/>
    <p:sldId id="996" r:id="rId41"/>
    <p:sldId id="997" r:id="rId42"/>
    <p:sldId id="998" r:id="rId43"/>
    <p:sldId id="999" r:id="rId44"/>
    <p:sldId id="1000" r:id="rId45"/>
    <p:sldId id="1001" r:id="rId46"/>
    <p:sldId id="1002" r:id="rId47"/>
    <p:sldId id="1003" r:id="rId48"/>
    <p:sldId id="1004" r:id="rId49"/>
    <p:sldId id="1005" r:id="rId50"/>
    <p:sldId id="1006" r:id="rId51"/>
    <p:sldId id="1007" r:id="rId52"/>
    <p:sldId id="1008" r:id="rId53"/>
    <p:sldId id="1009" r:id="rId54"/>
    <p:sldId id="1010" r:id="rId55"/>
    <p:sldId id="1011" r:id="rId56"/>
    <p:sldId id="1012" r:id="rId57"/>
    <p:sldId id="1013" r:id="rId58"/>
    <p:sldId id="1014" r:id="rId59"/>
    <p:sldId id="930" r:id="rId60"/>
    <p:sldId id="1051" r:id="rId61"/>
    <p:sldId id="1085" r:id="rId62"/>
    <p:sldId id="1052" r:id="rId63"/>
    <p:sldId id="1053" r:id="rId64"/>
    <p:sldId id="1054" r:id="rId65"/>
    <p:sldId id="1055" r:id="rId66"/>
    <p:sldId id="1056" r:id="rId67"/>
    <p:sldId id="1057" r:id="rId68"/>
    <p:sldId id="1059" r:id="rId69"/>
    <p:sldId id="1060" r:id="rId70"/>
    <p:sldId id="1061" r:id="rId71"/>
    <p:sldId id="1062" r:id="rId72"/>
    <p:sldId id="1063" r:id="rId73"/>
    <p:sldId id="1086" r:id="rId74"/>
    <p:sldId id="1064" r:id="rId75"/>
    <p:sldId id="1087" r:id="rId76"/>
    <p:sldId id="1065" r:id="rId77"/>
    <p:sldId id="1066" r:id="rId78"/>
    <p:sldId id="1067" r:id="rId79"/>
    <p:sldId id="1084" r:id="rId80"/>
    <p:sldId id="1068" r:id="rId81"/>
    <p:sldId id="1069" r:id="rId82"/>
    <p:sldId id="1070" r:id="rId83"/>
    <p:sldId id="1071" r:id="rId84"/>
    <p:sldId id="1072" r:id="rId85"/>
    <p:sldId id="1073" r:id="rId86"/>
    <p:sldId id="1074" r:id="rId87"/>
    <p:sldId id="1075" r:id="rId88"/>
    <p:sldId id="1076" r:id="rId89"/>
    <p:sldId id="1077" r:id="rId90"/>
    <p:sldId id="1078" r:id="rId91"/>
    <p:sldId id="1079" r:id="rId92"/>
    <p:sldId id="1080" r:id="rId93"/>
    <p:sldId id="1081" r:id="rId94"/>
    <p:sldId id="1082" r:id="rId95"/>
    <p:sldId id="1083" r:id="rId9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3FC"/>
    <a:srgbClr val="19B804"/>
    <a:srgbClr val="DC0ED2"/>
    <a:srgbClr val="FF9999"/>
    <a:srgbClr val="4F054B"/>
    <a:srgbClr val="0C5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625" autoAdjust="0"/>
  </p:normalViewPr>
  <p:slideViewPr>
    <p:cSldViewPr>
      <p:cViewPr varScale="1">
        <p:scale>
          <a:sx n="56" d="100"/>
          <a:sy n="56" d="100"/>
        </p:scale>
        <p:origin x="-94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 Id="rId5" Type="http://schemas.openxmlformats.org/officeDocument/2006/relationships/image" Target="../media/image88.emf"/><Relationship Id="rId4"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5" Type="http://schemas.openxmlformats.org/officeDocument/2006/relationships/image" Target="../media/image12.emf"/><Relationship Id="rId4"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64085163"/>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zh.wikipedia.org/wiki/%E5%85%A8%E5%A4%96%E5%8F%8D%E5%B0%84" TargetMode="External"/><Relationship Id="rId7" Type="http://schemas.openxmlformats.org/officeDocument/2006/relationships/hyperlink" Target="http://zh.wikipedia.org/wiki/X-%E5%B0%84%E7%BA%BF"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zh.wikipedia.org/wiki/%E6%8A%98%E5%B0%84%E7%8E%87" TargetMode="External"/><Relationship Id="rId5" Type="http://schemas.openxmlformats.org/officeDocument/2006/relationships/hyperlink" Target="http://zh.wikipedia.org/wiki/%E5%85%A8%E5%85%A7%E5%8F%8D%E5%B0%84" TargetMode="External"/><Relationship Id="rId4" Type="http://schemas.openxmlformats.org/officeDocument/2006/relationships/hyperlink" Target="http://zh.wikipedia.org/wiki/%E6%96%AF%E6%B6%85%E7%88%BE%E5%AE%9A%E5%BE%8B"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kuleuven.be/wieiswie/nl/person/u0057401"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58FA8D53-7E73-4A0C-B962-44B90A0421A7}" type="slidenum">
              <a:rPr lang="en-US" altLang="zh-CN" smtClean="0"/>
              <a:pPr eaLnBrk="1" hangingPunct="1"/>
              <a:t>4</a:t>
            </a:fld>
            <a:endParaRPr lang="en-US" altLang="zh-CN" smtClean="0"/>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latin typeface="Times New Roman" pitchFamily="18" charset="0"/>
              </a:rPr>
              <a:t>光与物质之间的相互作用</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xfrm>
            <a:off x="381000" y="685800"/>
            <a:ext cx="6096000" cy="3429000"/>
          </a:xfrm>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latin typeface="Arial" pitchFamily="34" charset="0"/>
              </a:rPr>
              <a:t>全外反射</a:t>
            </a:r>
          </a:p>
          <a:p>
            <a:r>
              <a:rPr lang="zh-CN" altLang="en-US" smtClean="0">
                <a:latin typeface="Arial" pitchFamily="34" charset="0"/>
              </a:rPr>
              <a:t>维基百科，自由的百科全书</a:t>
            </a:r>
          </a:p>
          <a:p>
            <a:r>
              <a:rPr lang="zh-CN" altLang="en-US" smtClean="0">
                <a:latin typeface="Arial" pitchFamily="34" charset="0"/>
              </a:rPr>
              <a:t>跳转至： </a:t>
            </a:r>
            <a:r>
              <a:rPr lang="zh-CN" altLang="en-US" smtClean="0">
                <a:latin typeface="Arial" pitchFamily="34" charset="0"/>
                <a:hlinkClick r:id="rId3"/>
              </a:rPr>
              <a:t>导航</a:t>
            </a:r>
            <a:r>
              <a:rPr lang="zh-CN" altLang="en-US" smtClean="0">
                <a:latin typeface="Arial" pitchFamily="34" charset="0"/>
              </a:rPr>
              <a:t>、 </a:t>
            </a:r>
            <a:r>
              <a:rPr lang="zh-CN" altLang="en-US" smtClean="0">
                <a:latin typeface="Arial" pitchFamily="34" charset="0"/>
                <a:hlinkClick r:id="rId3"/>
              </a:rPr>
              <a:t>搜索</a:t>
            </a:r>
            <a:r>
              <a:rPr lang="zh-CN" altLang="en-US" smtClean="0">
                <a:latin typeface="Arial" pitchFamily="34" charset="0"/>
              </a:rPr>
              <a:t> </a:t>
            </a:r>
          </a:p>
          <a:p>
            <a:r>
              <a:rPr lang="zh-CN" altLang="en-US" b="1" smtClean="0">
                <a:latin typeface="Arial" pitchFamily="34" charset="0"/>
              </a:rPr>
              <a:t>全外反射</a:t>
            </a:r>
            <a:r>
              <a:rPr lang="zh-CN" altLang="en-US" smtClean="0">
                <a:latin typeface="Arial" pitchFamily="34" charset="0"/>
              </a:rPr>
              <a:t>是一种光学现象，电磁辐射（即可见光）－在某些角度－ 会被从两种折射率不同介质的界面完全反射回原介质（参考</a:t>
            </a:r>
            <a:r>
              <a:rPr lang="zh-CN" altLang="en-US" smtClean="0">
                <a:latin typeface="Arial" pitchFamily="34" charset="0"/>
                <a:hlinkClick r:id="rId4" tooltip="斯涅尔定律"/>
              </a:rPr>
              <a:t>斯涅尔定律</a:t>
            </a:r>
            <a:r>
              <a:rPr lang="zh-CN" altLang="en-US" smtClean="0">
                <a:latin typeface="Arial" pitchFamily="34" charset="0"/>
              </a:rPr>
              <a:t>）。</a:t>
            </a:r>
            <a:r>
              <a:rPr lang="zh-CN" altLang="en-US" smtClean="0">
                <a:latin typeface="Arial" pitchFamily="34" charset="0"/>
                <a:hlinkClick r:id="rId5" tooltip="全内反射"/>
              </a:rPr>
              <a:t>全内反射</a:t>
            </a:r>
            <a:r>
              <a:rPr lang="zh-CN" altLang="en-US" smtClean="0">
                <a:latin typeface="Arial" pitchFamily="34" charset="0"/>
              </a:rPr>
              <a:t>发生在第一种介质的</a:t>
            </a:r>
            <a:r>
              <a:rPr lang="zh-CN" altLang="en-US" smtClean="0">
                <a:latin typeface="Arial" pitchFamily="34" charset="0"/>
                <a:hlinkClick r:id="rId6" tooltip="折射率"/>
              </a:rPr>
              <a:t>折射率</a:t>
            </a:r>
            <a:r>
              <a:rPr lang="zh-CN" altLang="en-US" smtClean="0">
                <a:latin typeface="Arial" pitchFamily="34" charset="0"/>
              </a:rPr>
              <a:t>大于第二种介质，例如，涌现在水面下的光。光学密级的材料（在这个例子是水）是内部的介质。对可见光，水的折射率是</a:t>
            </a:r>
            <a:r>
              <a:rPr lang="en-US" altLang="zh-CN" smtClean="0">
                <a:latin typeface="Arial" pitchFamily="34" charset="0"/>
              </a:rPr>
              <a:t>1.33</a:t>
            </a:r>
            <a:r>
              <a:rPr lang="zh-CN" altLang="en-US" smtClean="0">
                <a:latin typeface="Arial" pitchFamily="34" charset="0"/>
              </a:rPr>
              <a:t>，空气的折射率非常接近</a:t>
            </a:r>
            <a:r>
              <a:rPr lang="en-US" altLang="zh-CN" smtClean="0">
                <a:latin typeface="Arial" pitchFamily="34" charset="0"/>
              </a:rPr>
              <a:t>1</a:t>
            </a:r>
            <a:r>
              <a:rPr lang="zh-CN" altLang="en-US" smtClean="0">
                <a:latin typeface="Arial" pitchFamily="34" charset="0"/>
              </a:rPr>
              <a:t>。在真空中，所有波长的折射率都是</a:t>
            </a:r>
            <a:r>
              <a:rPr lang="en-US" altLang="zh-CN" smtClean="0">
                <a:latin typeface="Arial" pitchFamily="34" charset="0"/>
              </a:rPr>
              <a:t>1</a:t>
            </a:r>
            <a:r>
              <a:rPr lang="zh-CN" altLang="en-US" smtClean="0">
                <a:latin typeface="Arial" pitchFamily="34" charset="0"/>
              </a:rPr>
              <a:t>。</a:t>
            </a:r>
          </a:p>
          <a:p>
            <a:r>
              <a:rPr lang="zh-CN" altLang="en-US" smtClean="0">
                <a:latin typeface="Arial" pitchFamily="34" charset="0"/>
              </a:rPr>
              <a:t>但是对</a:t>
            </a:r>
            <a:r>
              <a:rPr lang="en-US" altLang="zh-CN" smtClean="0">
                <a:latin typeface="Arial" pitchFamily="34" charset="0"/>
                <a:hlinkClick r:id="rId7" tooltip="X-射线"/>
              </a:rPr>
              <a:t>X-</a:t>
            </a:r>
            <a:r>
              <a:rPr lang="zh-CN" altLang="en-US" smtClean="0">
                <a:latin typeface="Arial" pitchFamily="34" charset="0"/>
                <a:hlinkClick r:id="rId7" tooltip="X-射线"/>
              </a:rPr>
              <a:t>射线</a:t>
            </a:r>
            <a:r>
              <a:rPr lang="zh-CN" altLang="en-US" smtClean="0">
                <a:latin typeface="Arial" pitchFamily="34" charset="0"/>
              </a:rPr>
              <a:t>而言，所有介质的折射率都仅略小于</a:t>
            </a:r>
            <a:r>
              <a:rPr lang="en-US" altLang="zh-CN" smtClean="0">
                <a:latin typeface="Arial" pitchFamily="34" charset="0"/>
              </a:rPr>
              <a:t>1</a:t>
            </a:r>
            <a:r>
              <a:rPr lang="zh-CN" altLang="en-US" smtClean="0">
                <a:latin typeface="Arial" pitchFamily="34" charset="0"/>
              </a:rPr>
              <a:t>，这使得</a:t>
            </a:r>
            <a:r>
              <a:rPr lang="en-US" altLang="zh-CN" smtClean="0">
                <a:latin typeface="Arial" pitchFamily="34" charset="0"/>
              </a:rPr>
              <a:t>X-</a:t>
            </a:r>
            <a:r>
              <a:rPr lang="zh-CN" altLang="en-US" smtClean="0">
                <a:latin typeface="Arial" pitchFamily="34" charset="0"/>
              </a:rPr>
              <a:t>射线在真空中的全反射只能在以很小的角度撞击时才能发生。</a:t>
            </a:r>
            <a:r>
              <a:rPr lang="en-US" altLang="zh-CN" smtClean="0">
                <a:latin typeface="Arial" pitchFamily="34" charset="0"/>
              </a:rPr>
              <a:t>X</a:t>
            </a:r>
            <a:r>
              <a:rPr lang="zh-CN" altLang="en-US" smtClean="0">
                <a:latin typeface="Arial" pitchFamily="34" charset="0"/>
              </a:rPr>
              <a:t>射线能产生全反射，但是其掠射角极小，一般不会超过</a:t>
            </a:r>
            <a:r>
              <a:rPr lang="en-US" altLang="zh-CN" smtClean="0">
                <a:latin typeface="Arial" pitchFamily="34" charset="0"/>
              </a:rPr>
              <a:t>20'</a:t>
            </a:r>
            <a:r>
              <a:rPr lang="zh-CN" altLang="en-US" smtClean="0">
                <a:latin typeface="Arial" pitchFamily="34" charset="0"/>
              </a:rPr>
              <a:t>～</a:t>
            </a:r>
            <a:r>
              <a:rPr lang="en-US" altLang="zh-CN" smtClean="0">
                <a:latin typeface="Arial" pitchFamily="34" charset="0"/>
              </a:rPr>
              <a:t>30'</a:t>
            </a:r>
            <a:r>
              <a:rPr lang="zh-CN" altLang="en-US" smtClean="0">
                <a:latin typeface="Arial" pitchFamily="34" charset="0"/>
              </a:rPr>
              <a:t>。　 由于这种全反射发生在介值的外面，因此被称为</a:t>
            </a:r>
            <a:r>
              <a:rPr lang="zh-CN" altLang="en-US" b="1" smtClean="0">
                <a:latin typeface="Arial" pitchFamily="34" charset="0"/>
              </a:rPr>
              <a:t>全外反射</a:t>
            </a:r>
            <a:r>
              <a:rPr lang="zh-CN" altLang="en-US" smtClean="0">
                <a:latin typeface="Arial" pitchFamily="34" charset="0"/>
              </a:rPr>
              <a:t>。</a:t>
            </a:r>
          </a:p>
          <a:p>
            <a:endParaRPr lang="zh-CN" altLang="en-US" smtClean="0">
              <a:latin typeface="Arial" pitchFamily="34" charset="0"/>
            </a:endParaRPr>
          </a:p>
        </p:txBody>
      </p:sp>
      <p:sp>
        <p:nvSpPr>
          <p:cNvPr id="106500"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D74E793-453A-4B71-A10E-FC8FB8BBA8A5}" type="slidenum">
              <a:rPr lang="en-US" altLang="zh-CN" smtClean="0"/>
              <a:pPr eaLnBrk="1" hangingPunct="1"/>
              <a:t>22</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xfrm>
            <a:off x="381000" y="685800"/>
            <a:ext cx="6096000" cy="3429000"/>
          </a:xfrm>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107524"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55A4A1C-3FD1-4362-96D8-2D62FCF43C8A}" type="slidenum">
              <a:rPr lang="en-US" altLang="zh-CN" smtClean="0"/>
              <a:pPr eaLnBrk="1" hangingPunct="1"/>
              <a:t>23</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t>不同</a:t>
            </a:r>
            <a:r>
              <a:rPr lang="en-US" altLang="zh-CN" dirty="0" smtClean="0"/>
              <a:t>BRDF</a:t>
            </a:r>
            <a:r>
              <a:rPr lang="zh-CN" altLang="en-US" dirty="0" smtClean="0"/>
              <a:t>理论模型的拟合误差</a:t>
            </a:r>
          </a:p>
          <a:p>
            <a:endParaRPr lang="zh-CN" altLang="en-US" dirty="0"/>
          </a:p>
        </p:txBody>
      </p:sp>
    </p:spTree>
    <p:extLst>
      <p:ext uri="{BB962C8B-B14F-4D97-AF65-F5344CB8AC3E}">
        <p14:creationId xmlns:p14="http://schemas.microsoft.com/office/powerpoint/2010/main" val="2670793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不同</a:t>
            </a:r>
            <a:r>
              <a:rPr lang="en-US" altLang="zh-CN" dirty="0" smtClean="0"/>
              <a:t>BRDF</a:t>
            </a:r>
            <a:r>
              <a:rPr lang="zh-CN" altLang="en-US" dirty="0" smtClean="0"/>
              <a:t>理论模型的拟合误差</a:t>
            </a:r>
            <a:endParaRPr lang="zh-CN" altLang="en-US" dirty="0"/>
          </a:p>
        </p:txBody>
      </p:sp>
    </p:spTree>
    <p:extLst>
      <p:ext uri="{BB962C8B-B14F-4D97-AF65-F5344CB8AC3E}">
        <p14:creationId xmlns:p14="http://schemas.microsoft.com/office/powerpoint/2010/main" val="1043280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xfrm>
            <a:off x="381000" y="685800"/>
            <a:ext cx="6096000" cy="3429000"/>
          </a:xfrm>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itchFamily="34" charset="0"/>
              </a:rPr>
              <a:t>Jd</a:t>
            </a:r>
            <a:r>
              <a:rPr lang="zh-CN" altLang="en-US" smtClean="0">
                <a:latin typeface="Arial" pitchFamily="34" charset="0"/>
              </a:rPr>
              <a:t>是漫反射分量，而前面的一大串与</a:t>
            </a:r>
            <a:r>
              <a:rPr lang="en-US" altLang="zh-CN" smtClean="0">
                <a:latin typeface="Arial" pitchFamily="34" charset="0"/>
              </a:rPr>
              <a:t>ks</a:t>
            </a:r>
            <a:r>
              <a:rPr lang="zh-CN" altLang="en-US" smtClean="0">
                <a:latin typeface="Arial" pitchFamily="34" charset="0"/>
              </a:rPr>
              <a:t>相乘的是镜面反射分量</a:t>
            </a:r>
          </a:p>
        </p:txBody>
      </p:sp>
      <p:sp>
        <p:nvSpPr>
          <p:cNvPr id="108548"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C8121FA-8D06-4062-95BC-5816CBD496A8}" type="slidenum">
              <a:rPr lang="en-US" altLang="zh-CN" smtClean="0"/>
              <a:pPr eaLnBrk="1" hangingPunct="1"/>
              <a:t>45</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ED08EAD-8E87-4E3A-9E4A-DDA8E9E4E16E}" type="slidenum">
              <a:rPr lang="en-US" altLang="zh-CN" smtClean="0"/>
              <a:pPr eaLnBrk="1" hangingPunct="1"/>
              <a:t>62</a:t>
            </a:fld>
            <a:endParaRPr lang="en-US" altLang="zh-CN" smtClean="0"/>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itchFamily="34" charset="0"/>
              </a:rPr>
              <a:t>介质中存在大量不均匀小区域是产生光散射的原因，有光入射时，每个小区域成为散射中心，向四面八方发出同频率的次波，这些次波间无固定相位关系，它们在某方向上的非相干叠加形成了该方向上的散射光</a:t>
            </a:r>
            <a:r>
              <a:rPr lang="en-US" altLang="zh-CN" dirty="0" smtClean="0">
                <a:latin typeface="Arial" pitchFamily="34" charset="0"/>
              </a:rPr>
              <a:t>.</a:t>
            </a:r>
          </a:p>
          <a:p>
            <a:pPr eaLnBrk="1" hangingPunct="1"/>
            <a:endParaRPr lang="en-US" altLang="zh-CN" dirty="0" smtClean="0">
              <a:latin typeface="Arial" pitchFamily="34" charset="0"/>
            </a:endParaRPr>
          </a:p>
          <a:p>
            <a:r>
              <a:rPr lang="zh-CN" altLang="en-US" sz="1200" b="0" i="0" dirty="0" smtClean="0">
                <a:effectLst/>
                <a:latin typeface="+mn-lt"/>
                <a:ea typeface="+mn-ea"/>
                <a:cs typeface="+mn-cs"/>
                <a:sym typeface="等线"/>
              </a:rPr>
              <a:t>激光原理是原子受到特殊频率的能量激发之后，电子跃迁会释放出辐射，从而产生难以发散的强光。由于激光的光束集中，所以它能被用于精确指向，指星笔就是其中的一种应用。</a:t>
            </a:r>
          </a:p>
          <a:p>
            <a:r>
              <a:rPr lang="zh-CN" altLang="en-US" sz="1200" b="0" i="0" dirty="0" smtClean="0">
                <a:effectLst/>
                <a:latin typeface="+mn-lt"/>
                <a:ea typeface="+mn-ea"/>
                <a:cs typeface="+mn-cs"/>
                <a:sym typeface="等线"/>
              </a:rPr>
              <a:t>当指星笔的激光照向天空时，我们可以看到光柱通到天空中的某处就会断掉。但这并非激光真的断掉了，而是激光还在，只是我们看不到激光。这种现象与丁达尔效应有关。</a:t>
            </a:r>
            <a:endParaRPr lang="en-US" altLang="zh-CN" sz="1200" b="0" i="0" dirty="0" smtClean="0">
              <a:effectLst/>
              <a:latin typeface="+mn-lt"/>
              <a:ea typeface="+mn-ea"/>
              <a:cs typeface="+mn-cs"/>
              <a:sym typeface="等线"/>
            </a:endParaRPr>
          </a:p>
          <a:p>
            <a:r>
              <a:rPr lang="zh-CN" altLang="en-US" sz="1200" b="0" i="0" dirty="0" smtClean="0">
                <a:effectLst/>
                <a:latin typeface="+mn-lt"/>
                <a:ea typeface="+mn-ea"/>
                <a:cs typeface="+mn-cs"/>
                <a:sym typeface="等线"/>
              </a:rPr>
              <a:t>当光穿过介质时，如果介质中的粒子尺寸比光的波长更小数倍至数百倍之时，光就会被朝着各个方向散射，于是就会形成一条光柱，可以看到光穿过介质时产生的通路，这就是丁达尔效应。由于地球大气层中存在着不小微粒，它们的尺寸小于激光的波长，所以当激光穿过空气时就会出现丁达尔效应，从而产生光柱。</a:t>
            </a:r>
          </a:p>
          <a:p>
            <a:r>
              <a:rPr lang="zh-CN" altLang="en-US" sz="1200" b="0" i="0" dirty="0" smtClean="0">
                <a:effectLst/>
                <a:latin typeface="+mn-lt"/>
                <a:ea typeface="+mn-ea"/>
                <a:cs typeface="+mn-cs"/>
                <a:sym typeface="等线"/>
              </a:rPr>
              <a:t>然而，随着高度的增加，大气层的密度大幅降低，那里的粒子尺寸也要小很多，所以就不会出现丁达尔效应。激光会从高层大气中直接穿过去，没有光被散射或者反射回来被我们接收到，我们就无法看到激光，这样激光看起来就像是断掉了一样。</a:t>
            </a:r>
          </a:p>
          <a:p>
            <a:r>
              <a:rPr lang="zh-CN" altLang="en-US" sz="1200" b="0" i="0" dirty="0" smtClean="0">
                <a:effectLst/>
                <a:latin typeface="+mn-lt"/>
                <a:ea typeface="+mn-ea"/>
                <a:cs typeface="+mn-cs"/>
                <a:sym typeface="等线"/>
              </a:rPr>
              <a:t>如果地球上没有大气，并且空气中也没有其他微粒，而是完全真空的状态，当激光照向天空时，我们完全看不到光柱，即便是拿着激光的那个人也是这样。因为没有光被散射出去，观察者没有接收到光。</a:t>
            </a:r>
          </a:p>
          <a:p>
            <a:endParaRPr lang="zh-CN" altLang="en-US" sz="1200" b="0" i="0" dirty="0" smtClean="0">
              <a:effectLst/>
              <a:latin typeface="+mn-lt"/>
              <a:ea typeface="+mn-ea"/>
              <a:cs typeface="+mn-cs"/>
              <a:sym typeface="等线"/>
            </a:endParaRPr>
          </a:p>
          <a:p>
            <a:pPr eaLnBrk="1" hangingPunct="1"/>
            <a:endParaRPr lang="zh-CN" altLang="en-US" dirty="0"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xfrm>
            <a:off x="381000" y="685800"/>
            <a:ext cx="6096000" cy="3429000"/>
          </a:xfrm>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latin typeface="Arial" pitchFamily="34" charset="0"/>
              </a:rPr>
              <a:t>单散射是指光线在材质内部只散射一次后，离开材质，入射点和出射点不同。如图</a:t>
            </a:r>
            <a:r>
              <a:rPr lang="en-US" altLang="zh-CN" smtClean="0">
                <a:latin typeface="Arial" pitchFamily="34" charset="0"/>
              </a:rPr>
              <a:t>3-1</a:t>
            </a:r>
            <a:r>
              <a:rPr lang="zh-CN" altLang="zh-CN" smtClean="0">
                <a:latin typeface="Arial" pitchFamily="34" charset="0"/>
              </a:rPr>
              <a:t>，从视点</a:t>
            </a:r>
            <a:r>
              <a:rPr lang="en-US" altLang="zh-CN" smtClean="0">
                <a:latin typeface="Arial" pitchFamily="34" charset="0"/>
              </a:rPr>
              <a:t> </a:t>
            </a:r>
            <a:r>
              <a:rPr lang="zh-CN" altLang="zh-CN" smtClean="0">
                <a:latin typeface="Arial" pitchFamily="34" charset="0"/>
              </a:rPr>
              <a:t>，看向材质表面一点</a:t>
            </a:r>
            <a:r>
              <a:rPr lang="en-US" altLang="zh-CN" smtClean="0">
                <a:latin typeface="Arial" pitchFamily="34" charset="0"/>
              </a:rPr>
              <a:t> </a:t>
            </a:r>
            <a:r>
              <a:rPr lang="zh-CN" altLang="zh-CN" smtClean="0">
                <a:latin typeface="Arial" pitchFamily="34" charset="0"/>
              </a:rPr>
              <a:t>，</a:t>
            </a:r>
            <a:r>
              <a:rPr lang="en-US" altLang="zh-CN" smtClean="0">
                <a:latin typeface="Arial" pitchFamily="34" charset="0"/>
              </a:rPr>
              <a:t> </a:t>
            </a:r>
            <a:r>
              <a:rPr lang="zh-CN" altLang="zh-CN" smtClean="0">
                <a:latin typeface="Arial" pitchFamily="34" charset="0"/>
              </a:rPr>
              <a:t>点就是要渲染的点。通过斯涅耳定律和材质的折射率，由</a:t>
            </a:r>
            <a:r>
              <a:rPr lang="en-US" altLang="zh-CN" smtClean="0">
                <a:latin typeface="Arial" pitchFamily="34" charset="0"/>
              </a:rPr>
              <a:t> </a:t>
            </a:r>
            <a:r>
              <a:rPr lang="zh-CN" altLang="zh-CN" smtClean="0">
                <a:latin typeface="Arial" pitchFamily="34" charset="0"/>
              </a:rPr>
              <a:t>反追踪到</a:t>
            </a:r>
            <a:r>
              <a:rPr lang="en-US" altLang="zh-CN" smtClean="0">
                <a:latin typeface="Arial" pitchFamily="34" charset="0"/>
              </a:rPr>
              <a:t> </a:t>
            </a:r>
            <a:r>
              <a:rPr lang="zh-CN" altLang="zh-CN" smtClean="0">
                <a:latin typeface="Arial" pitchFamily="34" charset="0"/>
              </a:rPr>
              <a:t>，在</a:t>
            </a:r>
            <a:r>
              <a:rPr lang="en-US" altLang="zh-CN" smtClean="0">
                <a:latin typeface="Arial" pitchFamily="34" charset="0"/>
              </a:rPr>
              <a:t> </a:t>
            </a:r>
            <a:r>
              <a:rPr lang="zh-CN" altLang="zh-CN" smtClean="0">
                <a:latin typeface="Arial" pitchFamily="34" charset="0"/>
              </a:rPr>
              <a:t>上采样，采样点</a:t>
            </a:r>
            <a:r>
              <a:rPr lang="en-US" altLang="zh-CN" smtClean="0">
                <a:latin typeface="Arial" pitchFamily="34" charset="0"/>
              </a:rPr>
              <a:t> </a:t>
            </a:r>
            <a:r>
              <a:rPr lang="zh-CN" altLang="zh-CN" smtClean="0">
                <a:latin typeface="Arial" pitchFamily="34" charset="0"/>
              </a:rPr>
              <a:t>的计算公式</a:t>
            </a:r>
            <a:r>
              <a:rPr lang="en-US" altLang="zh-CN" smtClean="0">
                <a:latin typeface="Arial" pitchFamily="34" charset="0"/>
              </a:rPr>
              <a:t> P</a:t>
            </a:r>
            <a:r>
              <a:rPr lang="en-US" altLang="zh-CN" baseline="-25000" smtClean="0">
                <a:latin typeface="Arial" pitchFamily="34" charset="0"/>
              </a:rPr>
              <a:t>sample</a:t>
            </a:r>
            <a:r>
              <a:rPr lang="en-US" altLang="zh-CN" smtClean="0">
                <a:latin typeface="Arial" pitchFamily="34" charset="0"/>
              </a:rPr>
              <a:t> = P + k*T</a:t>
            </a:r>
            <a:r>
              <a:rPr lang="en-US" altLang="zh-CN" baseline="-25000" smtClean="0">
                <a:latin typeface="Arial" pitchFamily="34" charset="0"/>
              </a:rPr>
              <a:t>0</a:t>
            </a:r>
          </a:p>
          <a:p>
            <a:endParaRPr lang="en-US" altLang="zh-CN" smtClean="0">
              <a:latin typeface="Arial" pitchFamily="34" charset="0"/>
            </a:endParaRPr>
          </a:p>
          <a:p>
            <a:endParaRPr lang="zh-CN" altLang="en-US" smtClean="0">
              <a:latin typeface="Arial" pitchFamily="34" charset="0"/>
            </a:endParaRPr>
          </a:p>
        </p:txBody>
      </p:sp>
      <p:sp>
        <p:nvSpPr>
          <p:cNvPr id="110596"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A3FD66EA-158B-4523-AAAB-F7F62A475D58}" type="slidenum">
              <a:rPr lang="en-US" altLang="zh-CN" smtClean="0"/>
              <a:pPr eaLnBrk="1" hangingPunct="1"/>
              <a:t>69</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xfrm>
            <a:off x="381000" y="685800"/>
            <a:ext cx="6096000" cy="3429000"/>
          </a:xfrm>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latin typeface="Arial" pitchFamily="34" charset="0"/>
            </a:endParaRPr>
          </a:p>
          <a:p>
            <a:r>
              <a:rPr lang="en-US" altLang="zh-CN" smtClean="0">
                <a:latin typeface="Arial" pitchFamily="34" charset="0"/>
              </a:rPr>
              <a:t>是BSSRDF中多散射项</a:t>
            </a:r>
            <a:endParaRPr lang="zh-CN" altLang="en-US" smtClean="0">
              <a:latin typeface="Arial" pitchFamily="34" charset="0"/>
            </a:endParaRPr>
          </a:p>
        </p:txBody>
      </p:sp>
      <p:sp>
        <p:nvSpPr>
          <p:cNvPr id="111620"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597F086-AFB3-4622-8695-41AEB3E9E5D8}" type="slidenum">
              <a:rPr lang="en-US" altLang="zh-CN" smtClean="0"/>
              <a:pPr eaLnBrk="1" hangingPunct="1"/>
              <a:t>70</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xfrm>
            <a:off x="381000" y="685800"/>
            <a:ext cx="6096000" cy="3429000"/>
          </a:xfrm>
          <a:ln/>
        </p:spPr>
      </p:sp>
      <p:sp>
        <p:nvSpPr>
          <p:cNvPr id="190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t>Spectroradiometer</a:t>
            </a:r>
            <a:endParaRPr lang="zh-CN" altLang="en-US" smtClean="0"/>
          </a:p>
          <a:p>
            <a:pPr fontAlgn="t"/>
            <a:endParaRPr lang="zh-CN" altLang="en-US" smtClean="0"/>
          </a:p>
          <a:p>
            <a:r>
              <a:rPr lang="zh-CN" altLang="en-US" smtClean="0"/>
              <a:t>分光辐射度计；分光辐射谱仪</a:t>
            </a:r>
            <a:endParaRPr lang="en-US" altLang="zh-CN" smtClean="0"/>
          </a:p>
          <a:p>
            <a:endParaRPr lang="en-US" altLang="zh-CN" smtClean="0"/>
          </a:p>
          <a:p>
            <a:endParaRPr lang="en-US" altLang="zh-CN" smtClean="0"/>
          </a:p>
          <a:p>
            <a:r>
              <a:rPr lang="en-US" altLang="zh-CN" smtClean="0">
                <a:hlinkClick r:id="rId3"/>
              </a:rPr>
              <a:t>Leloup Frédéric</a:t>
            </a:r>
            <a:r>
              <a:rPr lang="en-US" altLang="zh-CN" smtClean="0"/>
              <a:t>,De Waele Tom,Versluys Jorg, ETC. </a:t>
            </a:r>
            <a:r>
              <a:rPr lang="en-US" altLang="zh-CN" b="1" smtClean="0"/>
              <a:t>Full 3D BSDF Spectroradiometer.</a:t>
            </a:r>
            <a:r>
              <a:rPr lang="en-US" altLang="zh-CN" smtClean="0"/>
              <a:t>75 Years of the CIE Standard Colorimetric Observer,location:Ottawa, Canada date:16-17 May 2006</a:t>
            </a:r>
            <a:endParaRPr lang="zh-CN" altLang="en-US" smtClean="0"/>
          </a:p>
          <a:p>
            <a:endParaRPr lang="zh-CN" altLang="en-US" smtClean="0"/>
          </a:p>
        </p:txBody>
      </p:sp>
      <p:sp>
        <p:nvSpPr>
          <p:cNvPr id="190468"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9CAA812-FE92-4E86-A5BB-81D2F8FEC2CD}" type="slidenum">
              <a:rPr lang="zh-CN" altLang="en-US" smtClean="0">
                <a:latin typeface="Times New Roman" pitchFamily="18" charset="0"/>
              </a:rPr>
              <a:pPr eaLnBrk="1" hangingPunct="1"/>
              <a:t>75</a:t>
            </a:fld>
            <a:endParaRPr lang="en-US" altLang="zh-CN"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E689C04-973C-49B0-A0CB-337C0D78BC41}" type="slidenum">
              <a:rPr lang="en-US" altLang="zh-CN" smtClean="0"/>
              <a:pPr eaLnBrk="1" hangingPunct="1"/>
              <a:t>7</a:t>
            </a:fld>
            <a:endParaRPr lang="en-US" altLang="zh-CN" smtClean="0"/>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itchFamily="34" charset="0"/>
              </a:rPr>
              <a:t>图中的</a:t>
            </a:r>
            <a:r>
              <a:rPr lang="en-US" altLang="zh-CN" smtClean="0">
                <a:latin typeface="Arial" pitchFamily="34" charset="0"/>
              </a:rPr>
              <a:t>t</a:t>
            </a:r>
            <a:r>
              <a:rPr lang="zh-CN" altLang="en-US" smtClean="0">
                <a:latin typeface="Arial" pitchFamily="34" charset="0"/>
              </a:rPr>
              <a:t>和</a:t>
            </a:r>
            <a:r>
              <a:rPr lang="en-US" altLang="zh-CN" smtClean="0">
                <a:latin typeface="Arial" pitchFamily="34" charset="0"/>
              </a:rPr>
              <a:t>s</a:t>
            </a:r>
            <a:r>
              <a:rPr lang="zh-CN" altLang="en-US" smtClean="0">
                <a:latin typeface="Arial" pitchFamily="34" charset="0"/>
              </a:rPr>
              <a:t>分别为</a:t>
            </a:r>
            <a:r>
              <a:rPr lang="en-US" altLang="zh-CN" smtClean="0">
                <a:latin typeface="Arial" pitchFamily="34" charset="0"/>
              </a:rPr>
              <a:t>UV</a:t>
            </a:r>
            <a:r>
              <a:rPr lang="zh-CN" altLang="en-US" smtClean="0">
                <a:latin typeface="Arial" pitchFamily="34" charset="0"/>
              </a:rPr>
              <a:t>方向的切矢</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CF5E0E5-C955-49FE-944F-9174C4BC2B19}" type="slidenum">
              <a:rPr lang="en-US" altLang="zh-CN" smtClean="0"/>
              <a:pPr eaLnBrk="1" hangingPunct="1"/>
              <a:t>8</a:t>
            </a:fld>
            <a:endParaRPr lang="en-US" altLang="zh-CN" smtClean="0"/>
          </a:p>
        </p:txBody>
      </p:sp>
      <p:sp>
        <p:nvSpPr>
          <p:cNvPr id="99331" name="Rectangle 2"/>
          <p:cNvSpPr>
            <a:spLocks noGrp="1" noRot="1" noChangeAspect="1" noChangeArrowheads="1" noTextEdit="1"/>
          </p:cNvSpPr>
          <p:nvPr>
            <p:ph type="sldImg"/>
          </p:nvPr>
        </p:nvSpPr>
        <p:spPr>
          <a:xfrm>
            <a:off x="381000" y="685800"/>
            <a:ext cx="6096000" cy="342900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itchFamily="34" charset="0"/>
              </a:rPr>
              <a:t>图中的</a:t>
            </a:r>
            <a:r>
              <a:rPr lang="en-US" altLang="zh-CN" smtClean="0">
                <a:latin typeface="Arial" pitchFamily="34" charset="0"/>
              </a:rPr>
              <a:t>t</a:t>
            </a:r>
            <a:r>
              <a:rPr lang="zh-CN" altLang="en-US" smtClean="0">
                <a:latin typeface="Arial" pitchFamily="34" charset="0"/>
              </a:rPr>
              <a:t>和</a:t>
            </a:r>
            <a:r>
              <a:rPr lang="en-US" altLang="zh-CN" smtClean="0">
                <a:latin typeface="Arial" pitchFamily="34" charset="0"/>
              </a:rPr>
              <a:t>s</a:t>
            </a:r>
            <a:r>
              <a:rPr lang="zh-CN" altLang="en-US" smtClean="0">
                <a:latin typeface="Arial" pitchFamily="34" charset="0"/>
              </a:rPr>
              <a:t>分别为</a:t>
            </a:r>
            <a:r>
              <a:rPr lang="en-US" altLang="zh-CN" smtClean="0">
                <a:latin typeface="Arial" pitchFamily="34" charset="0"/>
              </a:rPr>
              <a:t>UV</a:t>
            </a:r>
            <a:r>
              <a:rPr lang="zh-CN" altLang="en-US" smtClean="0">
                <a:latin typeface="Arial" pitchFamily="34" charset="0"/>
              </a:rPr>
              <a:t>方向的切矢</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2ECB7AD-EAF3-47A4-A6B4-D8C351E64C6B}" type="slidenum">
              <a:rPr lang="en-US" altLang="zh-CN" smtClean="0"/>
              <a:pPr eaLnBrk="1" hangingPunct="1"/>
              <a:t>9</a:t>
            </a:fld>
            <a:endParaRPr lang="en-US" altLang="zh-CN" smtClean="0"/>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itchFamily="34" charset="0"/>
              </a:rPr>
              <a:t>BRDF</a:t>
            </a:r>
            <a:r>
              <a:rPr lang="zh-CN" altLang="en-US" smtClean="0">
                <a:latin typeface="Arial" pitchFamily="34" charset="0"/>
              </a:rPr>
              <a:t>计算模型的能量守恒可证明</a:t>
            </a:r>
            <a:endParaRPr lang="en-US" altLang="zh-CN" smtClean="0">
              <a:latin typeface="Arial" pitchFamily="34" charset="0"/>
            </a:endParaRPr>
          </a:p>
          <a:p>
            <a:pPr eaLnBrk="1" hangingPunct="1"/>
            <a:endParaRPr lang="en-US" altLang="zh-CN" smtClean="0">
              <a:latin typeface="Arial" pitchFamily="34" charset="0"/>
            </a:endParaRPr>
          </a:p>
          <a:p>
            <a:pPr eaLnBrk="1" hangingPunct="1"/>
            <a:endParaRPr lang="en-US" altLang="zh-CN"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9649BD2-9568-4CF1-BB90-E6C1271CCAC3}" type="slidenum">
              <a:rPr lang="en-US" altLang="zh-CN" smtClean="0"/>
              <a:pPr eaLnBrk="1" hangingPunct="1"/>
              <a:t>11</a:t>
            </a:fld>
            <a:endParaRPr lang="en-US" altLang="zh-CN" smtClean="0"/>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D2811543-2F71-4959-ADAB-035ACAFE7D62}" type="slidenum">
              <a:rPr lang="en-US" altLang="zh-CN" smtClean="0"/>
              <a:pPr eaLnBrk="1" hangingPunct="1"/>
              <a:t>12</a:t>
            </a:fld>
            <a:endParaRPr lang="en-US" altLang="zh-CN" smtClean="0"/>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B0B8786-E240-4C11-9154-DB9D283986BC}" type="slidenum">
              <a:rPr lang="en-US" altLang="zh-CN" smtClean="0"/>
              <a:pPr eaLnBrk="1" hangingPunct="1"/>
              <a:t>16</a:t>
            </a:fld>
            <a:endParaRPr lang="en-US" altLang="zh-CN" smtClean="0"/>
          </a:p>
        </p:txBody>
      </p:sp>
      <p:sp>
        <p:nvSpPr>
          <p:cNvPr id="103427" name="Rectangle 2"/>
          <p:cNvSpPr>
            <a:spLocks noGrp="1" noRot="1" noChangeAspect="1" noChangeArrowheads="1" noTextEdit="1"/>
          </p:cNvSpPr>
          <p:nvPr>
            <p:ph type="sldImg"/>
          </p:nvPr>
        </p:nvSpPr>
        <p:spPr>
          <a:xfrm>
            <a:off x="381000" y="685800"/>
            <a:ext cx="6096000" cy="3429000"/>
          </a:xfrm>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itchFamily="34" charset="0"/>
              </a:rPr>
              <a:t>不同材质，</a:t>
            </a:r>
            <a:r>
              <a:rPr lang="en-US" altLang="zh-CN" smtClean="0">
                <a:latin typeface="Arial" pitchFamily="34" charset="0"/>
              </a:rPr>
              <a:t>BRDF</a:t>
            </a:r>
            <a:r>
              <a:rPr lang="zh-CN" altLang="en-US" smtClean="0">
                <a:latin typeface="Arial" pitchFamily="34" charset="0"/>
              </a:rPr>
              <a:t>波瓣就不相同，可以用硬件设备对材质</a:t>
            </a:r>
            <a:r>
              <a:rPr lang="en-US" altLang="zh-CN" smtClean="0">
                <a:latin typeface="Arial" pitchFamily="34" charset="0"/>
              </a:rPr>
              <a:t>BRDF</a:t>
            </a:r>
            <a:r>
              <a:rPr lang="zh-CN" altLang="en-US" smtClean="0">
                <a:latin typeface="Arial" pitchFamily="34" charset="0"/>
              </a:rPr>
              <a:t>进行测量，获得分布函数</a:t>
            </a:r>
          </a:p>
          <a:p>
            <a:pPr eaLnBrk="1" hangingPunct="1"/>
            <a:endParaRPr lang="zh-CN" altLang="en-US" smtClean="0">
              <a:latin typeface="Arial" pitchFamily="34" charset="0"/>
            </a:endParaRPr>
          </a:p>
          <a:p>
            <a:pPr eaLnBrk="1" hangingPunct="1"/>
            <a:r>
              <a:rPr lang="en-US" altLang="zh-CN" smtClean="0">
                <a:latin typeface="Arial" pitchFamily="34" charset="0"/>
              </a:rPr>
              <a:t>REFLET 2D/3D</a:t>
            </a:r>
            <a:r>
              <a:rPr lang="zh-CN" altLang="en-US" smtClean="0">
                <a:latin typeface="Arial" pitchFamily="34" charset="0"/>
              </a:rPr>
              <a:t>散射光测量设备，可测量材质的</a:t>
            </a:r>
            <a:r>
              <a:rPr lang="en-US" altLang="zh-CN" smtClean="0">
                <a:latin typeface="Arial" pitchFamily="34" charset="0"/>
              </a:rPr>
              <a:t>BRDF</a:t>
            </a:r>
            <a:r>
              <a:rPr lang="zh-CN" altLang="en-US" smtClean="0">
                <a:latin typeface="Arial" pitchFamily="34" charset="0"/>
              </a:rPr>
              <a:t>和</a:t>
            </a:r>
            <a:r>
              <a:rPr lang="en-US" altLang="zh-CN" smtClean="0">
                <a:latin typeface="Arial" pitchFamily="34" charset="0"/>
              </a:rPr>
              <a:t>BTDF</a:t>
            </a:r>
          </a:p>
          <a:p>
            <a:pPr eaLnBrk="1" hangingPunct="1"/>
            <a:r>
              <a:rPr lang="zh-CN" altLang="en-US" smtClean="0">
                <a:latin typeface="Arial" pitchFamily="34" charset="0"/>
              </a:rPr>
              <a:t>设备可测量任何类型材料和物体的散射特性，快速测量发光体光能分布和散射波瓣中所包含的光谱成分，可以表现测量区域的光照属性，如粗糙度、瑕疵、镀膜和涂层类型等</a:t>
            </a:r>
          </a:p>
          <a:p>
            <a:pPr eaLnBrk="1" hangingPunct="1"/>
            <a:endParaRPr lang="zh-CN" altLang="en-US" smtClean="0">
              <a:latin typeface="Arial" pitchFamily="34" charset="0"/>
            </a:endParaRPr>
          </a:p>
          <a:p>
            <a:pPr eaLnBrk="1" hangingPunct="1"/>
            <a:endParaRPr lang="en-US" altLang="zh-CN"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xfrm>
            <a:off x="381000" y="685800"/>
            <a:ext cx="6096000" cy="3429000"/>
          </a:xfrm>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itchFamily="34" charset="0"/>
              </a:rPr>
              <a:t>荷兰乌得勒支</a:t>
            </a:r>
            <a:r>
              <a:rPr lang="zh-CN" altLang="en-US" smtClean="0">
                <a:latin typeface="Arial" pitchFamily="34" charset="0"/>
              </a:rPr>
              <a:t>大学 </a:t>
            </a:r>
            <a:r>
              <a:rPr lang="en-US" altLang="zh-CN" smtClean="0">
                <a:latin typeface="Arial" pitchFamily="34" charset="0"/>
              </a:rPr>
              <a:t>Utrecht University</a:t>
            </a:r>
          </a:p>
          <a:p>
            <a:r>
              <a:rPr lang="zh-CN" altLang="en-US" smtClean="0">
                <a:latin typeface="Arial" pitchFamily="34" charset="0"/>
              </a:rPr>
              <a:t>美国</a:t>
            </a:r>
            <a:r>
              <a:rPr lang="en-US" altLang="zh-CN" smtClean="0">
                <a:latin typeface="Arial" pitchFamily="34" charset="0"/>
              </a:rPr>
              <a:t>Cornell</a:t>
            </a:r>
            <a:r>
              <a:rPr lang="zh-CN" altLang="en-US" smtClean="0">
                <a:latin typeface="Arial" pitchFamily="34" charset="0"/>
              </a:rPr>
              <a:t>大学</a:t>
            </a:r>
          </a:p>
        </p:txBody>
      </p:sp>
      <p:sp>
        <p:nvSpPr>
          <p:cNvPr id="104452"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5F10665-1EA3-40FC-8C45-5A9D0F6C7C61}" type="slidenum">
              <a:rPr lang="en-US" altLang="zh-CN" smtClean="0"/>
              <a:pPr eaLnBrk="1" hangingPunct="1"/>
              <a:t>17</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xfrm>
            <a:off x="381000" y="685800"/>
            <a:ext cx="6096000" cy="3429000"/>
          </a:xfrm>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a:r>
              <a:rPr lang="en-US" altLang="zh-CN" sz="2000" b="1" smtClean="0">
                <a:latin typeface="Arial" pitchFamily="34" charset="0"/>
              </a:rPr>
              <a:t>grazing angle </a:t>
            </a:r>
          </a:p>
          <a:p>
            <a:r>
              <a:rPr lang="zh-CN" altLang="en-US" smtClean="0">
                <a:latin typeface="Arial" pitchFamily="34" charset="0"/>
              </a:rPr>
              <a:t>就是全反射临界角</a:t>
            </a:r>
          </a:p>
        </p:txBody>
      </p:sp>
      <p:sp>
        <p:nvSpPr>
          <p:cNvPr id="105476"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D2C432C7-043D-4E59-BFD1-648D5C7AE8E0}" type="slidenum">
              <a:rPr lang="en-US" altLang="zh-CN" smtClean="0"/>
              <a:pPr eaLnBrk="1" hangingPunct="1"/>
              <a:t>20</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自定义版式">
    <p:spTree>
      <p:nvGrpSpPr>
        <p:cNvPr id="1" name=""/>
        <p:cNvGrpSpPr/>
        <p:nvPr/>
      </p:nvGrpSpPr>
      <p:grpSpPr>
        <a:xfrm>
          <a:off x="0" y="0"/>
          <a:ext cx="0" cy="0"/>
          <a:chOff x="0" y="0"/>
          <a:chExt cx="0" cy="0"/>
        </a:xfrm>
      </p:grpSpPr>
      <p:grpSp>
        <p:nvGrpSpPr>
          <p:cNvPr id="44" name="Group 44"/>
          <p:cNvGrpSpPr/>
          <p:nvPr/>
        </p:nvGrpSpPr>
        <p:grpSpPr>
          <a:xfrm>
            <a:off x="0" y="-1664915"/>
            <a:ext cx="12192000" cy="10492847"/>
            <a:chOff x="0" y="0"/>
            <a:chExt cx="12192000" cy="10492846"/>
          </a:xfrm>
        </p:grpSpPr>
        <p:grpSp>
          <p:nvGrpSpPr>
            <p:cNvPr id="37" name="Group 37"/>
            <p:cNvGrpSpPr/>
            <p:nvPr/>
          </p:nvGrpSpPr>
          <p:grpSpPr>
            <a:xfrm>
              <a:off x="0" y="9172046"/>
              <a:ext cx="12192000" cy="1320801"/>
              <a:chOff x="0" y="0"/>
              <a:chExt cx="12192000" cy="1320800"/>
            </a:xfrm>
          </p:grpSpPr>
          <p:sp>
            <p:nvSpPr>
              <p:cNvPr id="32" name="Shape 3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3" name="Shape 3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34" name="Shape 3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 name="Shape 3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36" name="Shape 3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43" name="Group 43"/>
            <p:cNvGrpSpPr/>
            <p:nvPr/>
          </p:nvGrpSpPr>
          <p:grpSpPr>
            <a:xfrm>
              <a:off x="0" y="0"/>
              <a:ext cx="12192000" cy="1320801"/>
              <a:chOff x="0" y="0"/>
              <a:chExt cx="12192000" cy="1320800"/>
            </a:xfrm>
          </p:grpSpPr>
          <p:sp>
            <p:nvSpPr>
              <p:cNvPr id="38" name="Shape 3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9" name="Shape 39"/>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0" name="Shape 4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 name="Shape 41"/>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42" name="Shape 4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45" name="image2.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自定义版式">
    <p:spTree>
      <p:nvGrpSpPr>
        <p:cNvPr id="1" name=""/>
        <p:cNvGrpSpPr/>
        <p:nvPr/>
      </p:nvGrpSpPr>
      <p:grpSpPr>
        <a:xfrm>
          <a:off x="0" y="0"/>
          <a:ext cx="0" cy="0"/>
          <a:chOff x="0" y="0"/>
          <a:chExt cx="0" cy="0"/>
        </a:xfrm>
      </p:grpSpPr>
      <p:grpSp>
        <p:nvGrpSpPr>
          <p:cNvPr id="65" name="Group 65"/>
          <p:cNvGrpSpPr/>
          <p:nvPr/>
        </p:nvGrpSpPr>
        <p:grpSpPr>
          <a:xfrm>
            <a:off x="0" y="-1664915"/>
            <a:ext cx="12192000" cy="10492847"/>
            <a:chOff x="0" y="0"/>
            <a:chExt cx="12192000" cy="10492846"/>
          </a:xfrm>
        </p:grpSpPr>
        <p:grpSp>
          <p:nvGrpSpPr>
            <p:cNvPr id="58" name="Group 58"/>
            <p:cNvGrpSpPr/>
            <p:nvPr/>
          </p:nvGrpSpPr>
          <p:grpSpPr>
            <a:xfrm>
              <a:off x="0" y="9172046"/>
              <a:ext cx="12192000" cy="1320801"/>
              <a:chOff x="0" y="0"/>
              <a:chExt cx="12192000" cy="1320800"/>
            </a:xfrm>
          </p:grpSpPr>
          <p:sp>
            <p:nvSpPr>
              <p:cNvPr id="53" name="Shape 53"/>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54" name="Shape 54"/>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55" name="Shape 55"/>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6" name="Shape 56"/>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57" name="Shape 57"/>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64" name="Group 64"/>
            <p:cNvGrpSpPr/>
            <p:nvPr/>
          </p:nvGrpSpPr>
          <p:grpSpPr>
            <a:xfrm>
              <a:off x="0" y="0"/>
              <a:ext cx="12192000" cy="1320801"/>
              <a:chOff x="0" y="0"/>
              <a:chExt cx="12192000" cy="1320800"/>
            </a:xfrm>
          </p:grpSpPr>
          <p:sp>
            <p:nvSpPr>
              <p:cNvPr id="59" name="Shape 59"/>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60" name="Shape 60"/>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61" name="Shape 61"/>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2" name="Shape 62"/>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3" name="Shape 63"/>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66" name="image3.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grpSp>
        <p:nvGrpSpPr>
          <p:cNvPr id="107" name="Group 107"/>
          <p:cNvGrpSpPr/>
          <p:nvPr/>
        </p:nvGrpSpPr>
        <p:grpSpPr>
          <a:xfrm>
            <a:off x="0" y="-1664915"/>
            <a:ext cx="12192000" cy="10492847"/>
            <a:chOff x="0" y="0"/>
            <a:chExt cx="12192000" cy="10492846"/>
          </a:xfrm>
        </p:grpSpPr>
        <p:grpSp>
          <p:nvGrpSpPr>
            <p:cNvPr id="100" name="Group 100"/>
            <p:cNvGrpSpPr/>
            <p:nvPr/>
          </p:nvGrpSpPr>
          <p:grpSpPr>
            <a:xfrm>
              <a:off x="0" y="9172046"/>
              <a:ext cx="12192000" cy="1320801"/>
              <a:chOff x="0" y="0"/>
              <a:chExt cx="12192000" cy="1320800"/>
            </a:xfrm>
          </p:grpSpPr>
          <p:sp>
            <p:nvSpPr>
              <p:cNvPr id="95" name="Shape 9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6" name="Shape 9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97" name="Shape 9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8" name="Shape 9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99" name="Shape 9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06" name="Group 106"/>
            <p:cNvGrpSpPr/>
            <p:nvPr/>
          </p:nvGrpSpPr>
          <p:grpSpPr>
            <a:xfrm>
              <a:off x="0" y="0"/>
              <a:ext cx="12192000" cy="1320801"/>
              <a:chOff x="0" y="0"/>
              <a:chExt cx="12192000" cy="1320800"/>
            </a:xfrm>
          </p:grpSpPr>
          <p:sp>
            <p:nvSpPr>
              <p:cNvPr id="101" name="Shape 101"/>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02" name="Shape 102"/>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3" name="Shape 103"/>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4" name="Shape 104"/>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05" name="Shape 105"/>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108" name="Shape 108"/>
          <p:cNvSpPr>
            <a:spLocks noGrp="1"/>
          </p:cNvSpPr>
          <p:nvPr>
            <p:ph type="title"/>
          </p:nvPr>
        </p:nvSpPr>
        <p:spPr>
          <a:xfrm>
            <a:off x="838418" y="365125"/>
            <a:ext cx="10515164" cy="1325563"/>
          </a:xfrm>
          <a:prstGeom prst="rect">
            <a:avLst/>
          </a:prstGeom>
          <a:extLst>
            <a:ext uri="{C572A759-6A51-4108-AA02-DFA0A04FC94B}">
              <ma14:wrappingTextBoxFlag xmlns:ma14="http://schemas.microsoft.com/office/mac/drawingml/2011/main" xmlns="" val="1"/>
            </a:ext>
          </a:extLst>
        </p:spPr>
        <p:txBody>
          <a:bodyPr/>
          <a:lstStyle/>
          <a:p>
            <a:r>
              <a:t>单击此处编辑母版标题样式</a:t>
            </a:r>
          </a:p>
        </p:txBody>
      </p:sp>
      <p:sp>
        <p:nvSpPr>
          <p:cNvPr id="109" name="Shape 109"/>
          <p:cNvSpPr>
            <a:spLocks noGrp="1"/>
          </p:cNvSpPr>
          <p:nvPr>
            <p:ph type="body" idx="1"/>
          </p:nvPr>
        </p:nvSpPr>
        <p:spPr>
          <a:xfrm>
            <a:off x="838200" y="1825625"/>
            <a:ext cx="10515601" cy="4351338"/>
          </a:xfrm>
          <a:prstGeom prst="rect">
            <a:avLst/>
          </a:prstGeom>
          <a:extLst>
            <a:ext uri="{C572A759-6A51-4108-AA02-DFA0A04FC94B}">
              <ma14:wrappingTextBoxFlag xmlns:ma14="http://schemas.microsoft.com/office/mac/drawingml/2011/main" xmlns="" val="1"/>
            </a:ext>
          </a:extLst>
        </p:spPr>
        <p:txBody>
          <a:bodyPr/>
          <a:lstStyle/>
          <a:p>
            <a:r>
              <a:t>单击此处编辑母版文本样式</a:t>
            </a:r>
          </a:p>
          <a:p>
            <a:pPr lvl="1"/>
            <a:r>
              <a:t>第二级</a:t>
            </a:r>
          </a:p>
          <a:p>
            <a:pPr lvl="2"/>
            <a:r>
              <a:t>第三级</a:t>
            </a:r>
          </a:p>
          <a:p>
            <a:pPr lvl="3"/>
            <a:r>
              <a:t>第四级</a:t>
            </a:r>
          </a:p>
          <a:p>
            <a:pPr lvl="4"/>
            <a:r>
              <a:t>第五级</a:t>
            </a:r>
          </a:p>
        </p:txBody>
      </p:sp>
      <p:sp>
        <p:nvSpPr>
          <p:cNvPr id="110" name="Shape 110"/>
          <p:cNvSpPr>
            <a:spLocks noGrp="1"/>
          </p:cNvSpPr>
          <p:nvPr>
            <p:ph type="sldNum" sz="quarter" idx="2"/>
          </p:nvPr>
        </p:nvSpPr>
        <p:spPr>
          <a:xfrm>
            <a:off x="0" y="0"/>
            <a:ext cx="358413" cy="370840"/>
          </a:xfrm>
          <a:prstGeom prst="rect">
            <a:avLst/>
          </a:prstGeom>
        </p:spPr>
        <p:txBody>
          <a:bodyPr anchor="t"/>
          <a:lstStyle>
            <a:lvl1pPr algn="l">
              <a:defRPr sz="1800"/>
            </a:lvl1pPr>
          </a:lstStyle>
          <a:p>
            <a:fld id="{86CB4B4D-7CA3-9044-876B-883B54F8677D}" type="slidenum">
              <a:t>‹#›</a:t>
            </a:fld>
            <a:endParaRPr/>
          </a:p>
        </p:txBody>
      </p:sp>
      <p:pic>
        <p:nvPicPr>
          <p:cNvPr id="111" name="image4.png"/>
          <p:cNvPicPr>
            <a:picLocks noChangeAspect="1"/>
          </p:cNvPicPr>
          <p:nvPr/>
        </p:nvPicPr>
        <p:blipFill>
          <a:blip r:embed="rId2">
            <a:extLst/>
          </a:blip>
          <a:stretch>
            <a:fillRect/>
          </a:stretch>
        </p:blipFill>
        <p:spPr>
          <a:xfrm rot="20711862" flipH="1">
            <a:off x="10720365" y="5324678"/>
            <a:ext cx="3778605" cy="377881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860117" y="20177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60117" y="41513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F3EE89CC-938C-4707-A74A-5321F55EFF59}" type="slidenum">
              <a:rPr lang="zh-CN" altLang="en-US"/>
              <a:pPr>
                <a:defRPr/>
              </a:pPr>
              <a:t>‹#›</a:t>
            </a:fld>
            <a:endParaRPr lang="en-US" altLang="zh-CN"/>
          </a:p>
        </p:txBody>
      </p:sp>
    </p:spTree>
    <p:extLst>
      <p:ext uri="{BB962C8B-B14F-4D97-AF65-F5344CB8AC3E}">
        <p14:creationId xmlns:p14="http://schemas.microsoft.com/office/powerpoint/2010/main" val="210747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42485" y="96839"/>
            <a:ext cx="9544049" cy="14128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265767" y="1981200"/>
            <a:ext cx="5005917"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74885" y="1981200"/>
            <a:ext cx="5005916"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1261533" y="6248400"/>
            <a:ext cx="2540000" cy="457200"/>
          </a:xfrm>
          <a:prstGeom prst="rect">
            <a:avLst/>
          </a:prstGeom>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xfrm>
            <a:off x="4470400" y="6248400"/>
            <a:ext cx="3860800" cy="457200"/>
          </a:xfrm>
          <a:prstGeom prst="rect">
            <a:avLst/>
          </a:prstGeom>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8414437" y="6217851"/>
            <a:ext cx="323163" cy="276999"/>
          </a:xfrm>
          <a:ln/>
        </p:spPr>
        <p:txBody>
          <a:bodyPr/>
          <a:lstStyle>
            <a:lvl1pPr>
              <a:defRPr/>
            </a:lvl1pPr>
          </a:lstStyle>
          <a:p>
            <a:pPr>
              <a:defRPr/>
            </a:pPr>
            <a:fld id="{CF0C99A1-4D0D-40F5-8BBC-9CF9C7211000}" type="slidenum">
              <a:rPr lang="en-US" altLang="zh-CN"/>
              <a:pPr>
                <a:defRPr/>
              </a:pPr>
              <a:t>‹#›</a:t>
            </a:fld>
            <a:endParaRPr lang="en-US" altLang="zh-CN"/>
          </a:p>
        </p:txBody>
      </p:sp>
    </p:spTree>
    <p:extLst>
      <p:ext uri="{BB962C8B-B14F-4D97-AF65-F5344CB8AC3E}">
        <p14:creationId xmlns:p14="http://schemas.microsoft.com/office/powerpoint/2010/main" val="873278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65767" y="1981200"/>
            <a:ext cx="500591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74885" y="1981200"/>
            <a:ext cx="5005916"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1261533" y="6248400"/>
            <a:ext cx="2540000" cy="457200"/>
          </a:xfrm>
          <a:prstGeom prst="rect">
            <a:avLst/>
          </a:prstGeom>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xfrm>
            <a:off x="4470400" y="6248400"/>
            <a:ext cx="3860800" cy="457200"/>
          </a:xfrm>
          <a:prstGeom prst="rect">
            <a:avLst/>
          </a:prstGeom>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8414437" y="6217851"/>
            <a:ext cx="323163" cy="276999"/>
          </a:xfrm>
          <a:ln/>
        </p:spPr>
        <p:txBody>
          <a:bodyPr/>
          <a:lstStyle>
            <a:lvl1pPr>
              <a:defRPr/>
            </a:lvl1pPr>
          </a:lstStyle>
          <a:p>
            <a:pPr>
              <a:defRPr/>
            </a:pPr>
            <a:fld id="{B61B4B4B-2798-4492-A1D4-2DFD6D80ABB4}" type="slidenum">
              <a:rPr lang="en-US" altLang="zh-CN"/>
              <a:pPr>
                <a:defRPr/>
              </a:pPr>
              <a:t>‹#›</a:t>
            </a:fld>
            <a:endParaRPr lang="en-US" altLang="zh-CN"/>
          </a:p>
        </p:txBody>
      </p:sp>
    </p:spTree>
    <p:extLst>
      <p:ext uri="{BB962C8B-B14F-4D97-AF65-F5344CB8AC3E}">
        <p14:creationId xmlns:p14="http://schemas.microsoft.com/office/powerpoint/2010/main" val="126215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42485" y="96839"/>
            <a:ext cx="9544049" cy="141287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265767" y="1981200"/>
            <a:ext cx="5005917"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474885" y="1981200"/>
            <a:ext cx="5005916"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265767" y="4114800"/>
            <a:ext cx="5005917"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474885" y="4114800"/>
            <a:ext cx="5005916"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1261533" y="6248400"/>
            <a:ext cx="2540000" cy="45720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xfrm>
            <a:off x="4470400" y="6248400"/>
            <a:ext cx="3860800" cy="457200"/>
          </a:xfrm>
          <a:prstGeom prst="rect">
            <a:avLst/>
          </a:prstGeom>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xfrm>
            <a:off x="8414437" y="6217851"/>
            <a:ext cx="323163" cy="276999"/>
          </a:xfrm>
          <a:ln/>
        </p:spPr>
        <p:txBody>
          <a:bodyPr/>
          <a:lstStyle>
            <a:lvl1pPr>
              <a:defRPr/>
            </a:lvl1pPr>
          </a:lstStyle>
          <a:p>
            <a:pPr>
              <a:defRPr/>
            </a:pPr>
            <a:fld id="{16550395-29F9-461F-B0F6-5ED107390E8B}" type="slidenum">
              <a:rPr lang="en-US" altLang="zh-CN"/>
              <a:pPr>
                <a:defRPr/>
              </a:pPr>
              <a:t>‹#›</a:t>
            </a:fld>
            <a:endParaRPr lang="en-US" altLang="zh-CN"/>
          </a:p>
        </p:txBody>
      </p:sp>
    </p:spTree>
    <p:extLst>
      <p:ext uri="{BB962C8B-B14F-4D97-AF65-F5344CB8AC3E}">
        <p14:creationId xmlns:p14="http://schemas.microsoft.com/office/powerpoint/2010/main" val="279834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 name="Group 14"/>
          <p:cNvGrpSpPr/>
          <p:nvPr/>
        </p:nvGrpSpPr>
        <p:grpSpPr>
          <a:xfrm>
            <a:off x="0" y="-1664915"/>
            <a:ext cx="12192000" cy="10492847"/>
            <a:chOff x="0" y="0"/>
            <a:chExt cx="12192000" cy="10492846"/>
          </a:xfrm>
        </p:grpSpPr>
        <p:grpSp>
          <p:nvGrpSpPr>
            <p:cNvPr id="7" name="Group 7"/>
            <p:cNvGrpSpPr/>
            <p:nvPr/>
          </p:nvGrpSpPr>
          <p:grpSpPr>
            <a:xfrm>
              <a:off x="0" y="9172046"/>
              <a:ext cx="12192000" cy="1320801"/>
              <a:chOff x="0" y="0"/>
              <a:chExt cx="12192000" cy="1320800"/>
            </a:xfrm>
          </p:grpSpPr>
          <p:sp>
            <p:nvSpPr>
              <p:cNvPr id="2" name="Shape 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 name="Shape 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 name="Shape 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 name="Shape 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 name="Shape 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3" name="Group 13"/>
            <p:cNvGrpSpPr/>
            <p:nvPr/>
          </p:nvGrpSpPr>
          <p:grpSpPr>
            <a:xfrm>
              <a:off x="0" y="0"/>
              <a:ext cx="12192000" cy="1320801"/>
              <a:chOff x="0" y="0"/>
              <a:chExt cx="12192000" cy="1320800"/>
            </a:xfrm>
          </p:grpSpPr>
          <p:sp>
            <p:nvSpPr>
              <p:cNvPr id="8" name="Shape 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 name="Shape 9"/>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 name="Shape 1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Shape 11"/>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2" name="Shape 1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15" name="image1.png"/>
          <p:cNvPicPr>
            <a:picLocks noChangeAspect="1"/>
          </p:cNvPicPr>
          <p:nvPr/>
        </p:nvPicPr>
        <p:blipFill>
          <a:blip r:embed="rId9">
            <a:extLst/>
          </a:blip>
          <a:stretch>
            <a:fillRect/>
          </a:stretch>
        </p:blipFill>
        <p:spPr>
          <a:xfrm>
            <a:off x="4334931" y="0"/>
            <a:ext cx="7857068" cy="4419600"/>
          </a:xfrm>
          <a:prstGeom prst="rect">
            <a:avLst/>
          </a:prstGeom>
          <a:ln w="12700">
            <a:miter lim="400000"/>
          </a:ln>
        </p:spPr>
      </p:pic>
      <p:sp>
        <p:nvSpPr>
          <p:cNvPr id="16" name="Shape 16"/>
          <p:cNvSpPr>
            <a:spLocks noGrp="1"/>
          </p:cNvSpPr>
          <p:nvPr>
            <p:ph type="title"/>
          </p:nvPr>
        </p:nvSpPr>
        <p:spPr>
          <a:xfrm>
            <a:off x="609600" y="92074"/>
            <a:ext cx="10972800" cy="1508127"/>
          </a:xfrm>
          <a:prstGeom prst="rect">
            <a:avLst/>
          </a:prstGeom>
          <a:ln w="12700">
            <a:miter lim="400000"/>
          </a:ln>
        </p:spPr>
        <p:txBody>
          <a:bodyPr lIns="45719" rIns="45719" anchor="ctr">
            <a:normAutofit/>
          </a:bodyPr>
          <a:lstStyle/>
          <a:p>
            <a:endParaRPr/>
          </a:p>
        </p:txBody>
      </p:sp>
      <p:sp>
        <p:nvSpPr>
          <p:cNvPr id="17" name="Shape 17"/>
          <p:cNvSpPr>
            <a:spLocks noGrp="1"/>
          </p:cNvSpPr>
          <p:nvPr>
            <p:ph type="body" idx="1"/>
          </p:nvPr>
        </p:nvSpPr>
        <p:spPr>
          <a:xfrm>
            <a:off x="609600" y="1600200"/>
            <a:ext cx="10972800" cy="5257800"/>
          </a:xfrm>
          <a:prstGeom prst="rect">
            <a:avLst/>
          </a:prstGeom>
          <a:ln w="12700">
            <a:miter lim="400000"/>
          </a:ln>
        </p:spPr>
        <p:txBody>
          <a:bodyPr lIns="91421" tIns="91421" rIns="91421" bIns="91421">
            <a:normAutofit/>
          </a:bodyPr>
          <a:lstStyle/>
          <a:p>
            <a:endParaRPr/>
          </a:p>
        </p:txBody>
      </p:sp>
      <p:sp>
        <p:nvSpPr>
          <p:cNvPr id="18" name="Shape 18"/>
          <p:cNvSpPr>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6" r:id="rId5"/>
    <p:sldLayoutId id="2147483657" r:id="rId6"/>
    <p:sldLayoutId id="2147483658" r:id="rId7"/>
  </p:sldLayoutIdLst>
  <p:transition spd="med"/>
  <p:txStyles>
    <p:title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p:titleStyle>
    <p:body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2.e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9.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1.emf"/><Relationship Id="rId4" Type="http://schemas.openxmlformats.org/officeDocument/2006/relationships/image" Target="../media/image8.emf"/><Relationship Id="rId9"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44.emf"/><Relationship Id="rId5" Type="http://schemas.openxmlformats.org/officeDocument/2006/relationships/oleObject" Target="../embeddings/oleObject9.bin"/><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46.wmf"/></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49.wmf"/><Relationship Id="rId5" Type="http://schemas.openxmlformats.org/officeDocument/2006/relationships/oleObject" Target="../embeddings/oleObject12.bin"/><Relationship Id="rId4" Type="http://schemas.openxmlformats.org/officeDocument/2006/relationships/image" Target="../media/image48.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52.wmf"/><Relationship Id="rId4" Type="http://schemas.openxmlformats.org/officeDocument/2006/relationships/oleObject" Target="../embeddings/oleObject14.bin"/></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54.wmf"/><Relationship Id="rId4" Type="http://schemas.openxmlformats.org/officeDocument/2006/relationships/oleObject" Target="../embeddings/oleObject15.bin"/></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image" Target="../media/image56.wmf"/><Relationship Id="rId4" Type="http://schemas.openxmlformats.org/officeDocument/2006/relationships/oleObject" Target="../embeddings/oleObject16.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5.xml"/><Relationship Id="rId1" Type="http://schemas.openxmlformats.org/officeDocument/2006/relationships/vmlDrawing" Target="../drawings/vmlDrawing10.vml"/><Relationship Id="rId4" Type="http://schemas.openxmlformats.org/officeDocument/2006/relationships/image" Target="../media/image58.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60.wmf"/><Relationship Id="rId5" Type="http://schemas.openxmlformats.org/officeDocument/2006/relationships/oleObject" Target="../embeddings/oleObject19.bin"/><Relationship Id="rId4" Type="http://schemas.openxmlformats.org/officeDocument/2006/relationships/image" Target="../media/image59.wmf"/></Relationships>
</file>

<file path=ppt/slides/_rels/slide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66.e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6.xml"/><Relationship Id="rId7" Type="http://schemas.openxmlformats.org/officeDocument/2006/relationships/image" Target="../media/image68.w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image" Target="../media/image67.emf"/><Relationship Id="rId4" Type="http://schemas.openxmlformats.org/officeDocument/2006/relationships/oleObject" Target="../embeddings/oleObject21.bin"/><Relationship Id="rId9" Type="http://schemas.openxmlformats.org/officeDocument/2006/relationships/image" Target="../media/image69.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70.wmf"/><Relationship Id="rId5" Type="http://schemas.openxmlformats.org/officeDocument/2006/relationships/oleObject" Target="../embeddings/oleObject24.bin"/><Relationship Id="rId4" Type="http://schemas.openxmlformats.org/officeDocument/2006/relationships/image" Target="../media/image71.jpeg"/></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en.wikipedia.org/wiki/File:BSDF05_800.png"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79.wmf"/><Relationship Id="rId5" Type="http://schemas.openxmlformats.org/officeDocument/2006/relationships/oleObject" Target="../embeddings/oleObject26.bin"/><Relationship Id="rId4" Type="http://schemas.openxmlformats.org/officeDocument/2006/relationships/image" Target="../media/image78.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80.emf"/></Relationships>
</file>

<file path=ppt/slides/_rels/slide8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88.e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85.e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87.emf"/><Relationship Id="rId4" Type="http://schemas.openxmlformats.org/officeDocument/2006/relationships/image" Target="../media/image84.emf"/><Relationship Id="rId9" Type="http://schemas.openxmlformats.org/officeDocument/2006/relationships/oleObject" Target="../embeddings/oleObject3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04526" y="620688"/>
            <a:ext cx="6249466" cy="76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6600" b="1">
                <a:solidFill>
                  <a:srgbClr val="000000"/>
                </a:solidFill>
                <a:latin typeface="Agency FB"/>
                <a:ea typeface="Agency FB"/>
                <a:cs typeface="Agency FB"/>
                <a:sym typeface="Agency FB"/>
              </a:defRPr>
            </a:lvl1pPr>
          </a:lstStyle>
          <a:p>
            <a:r>
              <a:rPr lang="en-US" altLang="zh-CN" sz="4400" b="0" dirty="0" smtClean="0">
                <a:latin typeface="Impact" panose="020B0806030902050204" pitchFamily="34" charset="0"/>
              </a:rPr>
              <a:t>SE344   </a:t>
            </a:r>
            <a:r>
              <a:rPr lang="en-US" altLang="zh-CN" sz="4400" b="0" dirty="0" smtClean="0">
                <a:solidFill>
                  <a:schemeClr val="accent5">
                    <a:lumMod val="50000"/>
                  </a:schemeClr>
                </a:solidFill>
                <a:latin typeface="Impact" pitchFamily="34" charset="0"/>
              </a:rPr>
              <a:t>Computer </a:t>
            </a:r>
            <a:r>
              <a:rPr lang="en-US" altLang="zh-CN" sz="4400" b="0" dirty="0">
                <a:solidFill>
                  <a:schemeClr val="accent5">
                    <a:lumMod val="50000"/>
                  </a:schemeClr>
                </a:solidFill>
                <a:latin typeface="Impact" pitchFamily="34" charset="0"/>
              </a:rPr>
              <a:t>Graphics</a:t>
            </a:r>
            <a:endParaRPr sz="4400" dirty="0">
              <a:solidFill>
                <a:schemeClr val="accent5">
                  <a:lumMod val="50000"/>
                </a:schemeClr>
              </a:solidFill>
            </a:endParaRPr>
          </a:p>
        </p:txBody>
      </p:sp>
      <p:sp>
        <p:nvSpPr>
          <p:cNvPr id="10" name="Rectangle 3"/>
          <p:cNvSpPr txBox="1">
            <a:spLocks noChangeArrowheads="1"/>
          </p:cNvSpPr>
          <p:nvPr/>
        </p:nvSpPr>
        <p:spPr>
          <a:xfrm>
            <a:off x="2135560" y="2492896"/>
            <a:ext cx="7344816" cy="1800225"/>
          </a:xfrm>
          <a:prstGeom prst="rect">
            <a:avLst/>
          </a:prstGeom>
        </p:spPr>
        <p:txBody>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a:defRPr/>
            </a:pPr>
            <a:r>
              <a:rPr lang="zh-CN" altLang="en-US" sz="4400" b="1" dirty="0" smtClean="0">
                <a:solidFill>
                  <a:schemeClr val="accent5">
                    <a:lumMod val="50000"/>
                  </a:schemeClr>
                </a:solidFill>
                <a:latin typeface="宋体" pitchFamily="2" charset="-122"/>
              </a:rPr>
              <a:t>    第四章 </a:t>
            </a:r>
            <a:r>
              <a:rPr lang="zh-CN" altLang="en-US" sz="4400" b="1" dirty="0" smtClean="0">
                <a:solidFill>
                  <a:schemeClr val="bg2">
                    <a:lumMod val="50000"/>
                  </a:schemeClr>
                </a:solidFill>
              </a:rPr>
              <a:t>光照模型</a:t>
            </a:r>
            <a:endParaRPr lang="en-US" altLang="zh-CN" sz="2000" b="1" dirty="0" smtClean="0">
              <a:solidFill>
                <a:schemeClr val="bg2">
                  <a:lumMod val="50000"/>
                </a:schemeClr>
              </a:solidFill>
              <a:latin typeface="楷体_GB2312" pitchFamily="49" charset="-122"/>
              <a:ea typeface="楷体_GB2312" pitchFamily="49" charset="-122"/>
            </a:endParaRPr>
          </a:p>
          <a:p>
            <a:pPr>
              <a:spcBef>
                <a:spcPts val="3000"/>
              </a:spcBef>
              <a:defRPr/>
            </a:pPr>
            <a:r>
              <a:rPr lang="zh-CN" altLang="en-US" sz="3200" b="1" dirty="0" smtClean="0">
                <a:solidFill>
                  <a:schemeClr val="accent5">
                    <a:lumMod val="50000"/>
                  </a:schemeClr>
                </a:solidFill>
                <a:latin typeface="楷体_GB2312" pitchFamily="49" charset="-122"/>
                <a:ea typeface="楷体_GB2312" pitchFamily="49" charset="-122"/>
              </a:rPr>
              <a:t>     </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a:t>
            </a:r>
            <a:r>
              <a:rPr lang="en-US" altLang="zh-CN" sz="3600" b="1" dirty="0" smtClean="0">
                <a:solidFill>
                  <a:schemeClr val="accent5">
                    <a:lumMod val="50000"/>
                  </a:schemeClr>
                </a:solidFill>
                <a:latin typeface="华文楷体" panose="02010600040101010101" pitchFamily="2" charset="-122"/>
                <a:ea typeface="华文楷体" panose="02010600040101010101" pitchFamily="2" charset="-122"/>
              </a:rPr>
              <a:t>2</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a:t>
            </a:r>
            <a:r>
              <a:rPr lang="zh-CN" altLang="en-US" sz="3600" dirty="0">
                <a:solidFill>
                  <a:schemeClr val="accent5">
                    <a:lumMod val="50000"/>
                  </a:schemeClr>
                </a:solidFill>
                <a:latin typeface="华文楷体" panose="02010600040101010101" pitchFamily="2" charset="-122"/>
                <a:ea typeface="华文楷体" panose="02010600040101010101" pitchFamily="2" charset="-122"/>
              </a:rPr>
              <a:t>高级着色之</a:t>
            </a:r>
            <a:r>
              <a:rPr lang="en-US" altLang="zh-CN" sz="3600" dirty="0" smtClean="0">
                <a:solidFill>
                  <a:schemeClr val="accent5">
                    <a:lumMod val="50000"/>
                  </a:schemeClr>
                </a:solidFill>
                <a:latin typeface="华文楷体" panose="02010600040101010101" pitchFamily="2" charset="-122"/>
                <a:ea typeface="华文楷体" panose="02010600040101010101" pitchFamily="2" charset="-122"/>
              </a:rPr>
              <a:t>BRDF</a:t>
            </a:r>
            <a:endParaRPr lang="en-US" altLang="zh-CN" sz="2000" dirty="0" smtClean="0">
              <a:solidFill>
                <a:schemeClr val="accent6">
                  <a:lumMod val="50000"/>
                </a:schemeClr>
              </a:solidFill>
              <a:latin typeface="楷体_GB2312" pitchFamily="49" charset="-122"/>
              <a:ea typeface="楷体_GB2312" pitchFamily="49" charset="-122"/>
            </a:endParaRPr>
          </a:p>
          <a:p>
            <a:pPr>
              <a:defRPr/>
            </a:pPr>
            <a:endParaRPr lang="en-US" altLang="zh-CN" sz="2000" b="1" dirty="0" smtClean="0">
              <a:solidFill>
                <a:schemeClr val="accent6">
                  <a:lumMod val="50000"/>
                </a:schemeClr>
              </a:solidFill>
              <a:latin typeface="楷体_GB2312" pitchFamily="49" charset="-122"/>
              <a:ea typeface="楷体_GB2312" pitchFamily="49" charset="-122"/>
            </a:endParaRPr>
          </a:p>
          <a:p>
            <a:pPr>
              <a:defRPr/>
            </a:pPr>
            <a:endParaRPr lang="en-US" altLang="zh-CN" sz="2000" b="1" dirty="0">
              <a:solidFill>
                <a:schemeClr val="accent6">
                  <a:lumMod val="50000"/>
                </a:schemeClr>
              </a:solidFill>
              <a:latin typeface="楷体_GB2312" pitchFamily="49" charset="-122"/>
              <a:ea typeface="楷体_GB2312" pitchFamily="49" charset="-122"/>
            </a:endParaRPr>
          </a:p>
          <a:p>
            <a:pPr>
              <a:defRPr/>
            </a:pPr>
            <a:r>
              <a:rPr lang="zh-CN" altLang="en-US" sz="2000" b="1" dirty="0" smtClean="0">
                <a:solidFill>
                  <a:schemeClr val="accent6">
                    <a:lumMod val="50000"/>
                  </a:schemeClr>
                </a:solidFill>
                <a:latin typeface="楷体_GB2312" pitchFamily="49" charset="-122"/>
                <a:ea typeface="楷体_GB2312" pitchFamily="49" charset="-122"/>
              </a:rPr>
              <a:t>主讲教师　肖双九  </a:t>
            </a:r>
            <a:endParaRPr lang="en-US" altLang="zh-CN" sz="2000" b="1" dirty="0" smtClean="0">
              <a:solidFill>
                <a:schemeClr val="accent6">
                  <a:lumMod val="50000"/>
                </a:schemeClr>
              </a:solidFill>
              <a:latin typeface="楷体_GB2312" pitchFamily="49" charset="-122"/>
              <a:ea typeface="楷体_GB2312" pitchFamily="49" charset="-122"/>
            </a:endParaRPr>
          </a:p>
          <a:p>
            <a:pPr>
              <a:defRPr/>
            </a:pPr>
            <a:r>
              <a:rPr lang="en-US" altLang="zh-CN" sz="2000" b="1" dirty="0" smtClean="0">
                <a:solidFill>
                  <a:schemeClr val="accent6">
                    <a:lumMod val="50000"/>
                  </a:schemeClr>
                </a:solidFill>
                <a:latin typeface="楷体_GB2312" pitchFamily="49" charset="-122"/>
                <a:ea typeface="楷体_GB2312" pitchFamily="49" charset="-122"/>
              </a:rPr>
              <a:t>xsjiu99@cs.sjtu.edu.cn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
                                            <p:txEl>
                                              <p:pRg st="4" end="4"/>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1.2 BRDF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分布图</a:t>
            </a:r>
          </a:p>
        </p:txBody>
      </p:sp>
      <p:sp>
        <p:nvSpPr>
          <p:cNvPr id="12291" name="Rectangle 3"/>
          <p:cNvSpPr>
            <a:spLocks noGrp="1" noChangeArrowheads="1"/>
          </p:cNvSpPr>
          <p:nvPr>
            <p:ph type="body" sz="half" idx="1"/>
          </p:nvPr>
        </p:nvSpPr>
        <p:spPr>
          <a:xfrm>
            <a:off x="1265767" y="1981200"/>
            <a:ext cx="9745133" cy="4114800"/>
          </a:xfrm>
        </p:spPr>
        <p:txBody>
          <a:bodyPr>
            <a:normAutofit/>
          </a:bodyPr>
          <a:lstStyle/>
          <a:p>
            <a:pPr marL="717550" lvl="1" indent="-342900" hangingPunct="0">
              <a:lnSpc>
                <a:spcPct val="11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理解</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的一种方法为把入射方向保持恒定，然后观察其输出结果。对于给定方向的入射光，发射能量的分布见下页图 。</a:t>
            </a:r>
          </a:p>
          <a:p>
            <a:pPr marL="717550" lvl="1" indent="-342900" hangingPunct="0">
              <a:lnSpc>
                <a:spcPct val="110000"/>
              </a:lnSpc>
              <a:spcBef>
                <a:spcPts val="2400"/>
              </a:spcBef>
              <a:buFont typeface="Wingdings" panose="05000000000000000000" pitchFamily="2" charset="2"/>
              <a:buChar char="Ø"/>
              <a:defRPr/>
            </a:pPr>
            <a:endParaRPr lang="zh-CN" altLang="en-US" sz="26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1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交点附近的球面部分为漫反射项。椭圆形部分的为反射叶</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(reflectance lobe)</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（镜面项），通常在入射光的反射方向。</a:t>
            </a:r>
          </a:p>
        </p:txBody>
      </p:sp>
    </p:spTree>
    <p:extLst>
      <p:ext uri="{BB962C8B-B14F-4D97-AF65-F5344CB8AC3E}">
        <p14:creationId xmlns:p14="http://schemas.microsoft.com/office/powerpoint/2010/main" val="64322733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5" name="Rectangle 3"/>
          <p:cNvSpPr>
            <a:spLocks noGrp="1" noChangeArrowheads="1"/>
          </p:cNvSpPr>
          <p:nvPr>
            <p:ph type="body" sz="half" idx="1"/>
          </p:nvPr>
        </p:nvSpPr>
        <p:spPr>
          <a:xfrm>
            <a:off x="1265767" y="1798638"/>
            <a:ext cx="9582151" cy="4114800"/>
          </a:xfrm>
          <a:noFill/>
        </p:spPr>
        <p:txBody>
          <a:bodyPr/>
          <a:lstStyle/>
          <a:p>
            <a:pPr eaLnBrk="1" hangingPunct="1"/>
            <a:r>
              <a:rPr lang="en-US" altLang="zh-CN" sz="2400" smtClean="0">
                <a:latin typeface="Times New Roman" pitchFamily="18" charset="0"/>
              </a:rPr>
              <a:t>BRDF</a:t>
            </a:r>
            <a:r>
              <a:rPr lang="zh-CN" altLang="en-US" sz="2400" smtClean="0">
                <a:latin typeface="Times New Roman" pitchFamily="18" charset="0"/>
              </a:rPr>
              <a:t>的可视化表示</a:t>
            </a:r>
          </a:p>
          <a:p>
            <a:pPr eaLnBrk="1" hangingPunct="1"/>
            <a:endParaRPr lang="en-US" altLang="zh-CN" sz="2400" smtClean="0">
              <a:latin typeface="Times New Roman" pitchFamily="18" charset="0"/>
            </a:endParaRPr>
          </a:p>
        </p:txBody>
      </p:sp>
      <p:pic>
        <p:nvPicPr>
          <p:cNvPr id="13316" name="Picture 4" descr="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87918" y="1762126"/>
            <a:ext cx="11233149" cy="4149725"/>
          </a:xfrm>
          <a:noFill/>
        </p:spPr>
      </p:pic>
      <p:sp>
        <p:nvSpPr>
          <p:cNvPr id="13317" name="Text Box 5"/>
          <p:cNvSpPr txBox="1">
            <a:spLocks noChangeArrowheads="1"/>
          </p:cNvSpPr>
          <p:nvPr/>
        </p:nvSpPr>
        <p:spPr bwMode="auto">
          <a:xfrm>
            <a:off x="1648884" y="6184900"/>
            <a:ext cx="1046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b="1">
                <a:solidFill>
                  <a:schemeClr val="hlink"/>
                </a:solidFill>
                <a:latin typeface="Times New Roman" pitchFamily="18" charset="0"/>
              </a:rPr>
              <a:t>长虚线为入射光方向，短虚线为理想的反射方向。</a:t>
            </a:r>
          </a:p>
        </p:txBody>
      </p:sp>
      <p:sp>
        <p:nvSpPr>
          <p:cNvPr id="13318" name="Text Box 6"/>
          <p:cNvSpPr txBox="1">
            <a:spLocks noChangeArrowheads="1"/>
          </p:cNvSpPr>
          <p:nvPr/>
        </p:nvSpPr>
        <p:spPr bwMode="auto">
          <a:xfrm>
            <a:off x="1646768" y="3240088"/>
            <a:ext cx="21124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solidFill>
                  <a:srgbClr val="DDE202"/>
                </a:solidFill>
              </a:rPr>
              <a:t>漫反射表面</a:t>
            </a:r>
          </a:p>
        </p:txBody>
      </p:sp>
      <p:sp>
        <p:nvSpPr>
          <p:cNvPr id="13319" name="Text Box 7"/>
          <p:cNvSpPr txBox="1">
            <a:spLocks noChangeArrowheads="1"/>
          </p:cNvSpPr>
          <p:nvPr/>
        </p:nvSpPr>
        <p:spPr bwMode="auto">
          <a:xfrm>
            <a:off x="5295900" y="3103563"/>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a:solidFill>
                  <a:srgbClr val="DDE202"/>
                </a:solidFill>
                <a:latin typeface="Times New Roman" pitchFamily="18" charset="0"/>
              </a:rPr>
              <a:t>Phong/Blinn</a:t>
            </a:r>
            <a:r>
              <a:rPr lang="zh-CN" altLang="en-US" b="1">
                <a:solidFill>
                  <a:srgbClr val="DDE202"/>
                </a:solidFill>
                <a:latin typeface="Times New Roman" pitchFamily="18" charset="0"/>
              </a:rPr>
              <a:t>高光加上漫反射项</a:t>
            </a:r>
          </a:p>
        </p:txBody>
      </p:sp>
      <p:sp>
        <p:nvSpPr>
          <p:cNvPr id="13320" name="Text Box 8"/>
          <p:cNvSpPr txBox="1">
            <a:spLocks noChangeArrowheads="1"/>
          </p:cNvSpPr>
          <p:nvPr/>
        </p:nvSpPr>
        <p:spPr bwMode="auto">
          <a:xfrm>
            <a:off x="8464551" y="1943100"/>
            <a:ext cx="3456516"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a:solidFill>
                  <a:srgbClr val="DDE202"/>
                </a:solidFill>
                <a:latin typeface="Times New Roman" pitchFamily="18" charset="0"/>
              </a:rPr>
              <a:t>Torrance-Sparrow</a:t>
            </a:r>
            <a:r>
              <a:rPr lang="zh-CN" altLang="en-US" b="1">
                <a:solidFill>
                  <a:srgbClr val="DDE202"/>
                </a:solidFill>
                <a:latin typeface="Times New Roman" pitchFamily="18" charset="0"/>
              </a:rPr>
              <a:t>模型</a:t>
            </a:r>
            <a:r>
              <a:rPr lang="en-US" altLang="zh-CN" b="1">
                <a:solidFill>
                  <a:srgbClr val="DDE202"/>
                </a:solidFill>
                <a:latin typeface="Times New Roman" pitchFamily="18" charset="0"/>
              </a:rPr>
              <a:t>.</a:t>
            </a:r>
          </a:p>
          <a:p>
            <a:pPr eaLnBrk="1" hangingPunct="1">
              <a:spcBef>
                <a:spcPct val="50000"/>
              </a:spcBef>
            </a:pPr>
            <a:endParaRPr lang="en-US" altLang="zh-CN" b="1">
              <a:solidFill>
                <a:srgbClr val="DDE202"/>
              </a:solidFill>
              <a:latin typeface="Times New Roman" pitchFamily="18" charset="0"/>
            </a:endParaRPr>
          </a:p>
          <a:p>
            <a:pPr eaLnBrk="1" hangingPunct="1">
              <a:spcBef>
                <a:spcPct val="50000"/>
              </a:spcBef>
            </a:pPr>
            <a:endParaRPr lang="en-US" altLang="zh-CN" b="1">
              <a:solidFill>
                <a:srgbClr val="DDE202"/>
              </a:solidFill>
              <a:latin typeface="Times New Roman" pitchFamily="18" charset="0"/>
            </a:endParaRPr>
          </a:p>
          <a:p>
            <a:pPr eaLnBrk="1" hangingPunct="1">
              <a:spcBef>
                <a:spcPct val="50000"/>
              </a:spcBef>
            </a:pPr>
            <a:r>
              <a:rPr lang="zh-CN" altLang="en-US" b="1">
                <a:solidFill>
                  <a:srgbClr val="02E202"/>
                </a:solidFill>
                <a:latin typeface="Times New Roman" pitchFamily="18" charset="0"/>
              </a:rPr>
              <a:t>镜面高光并非在反射方向最强！</a:t>
            </a:r>
          </a:p>
        </p:txBody>
      </p:sp>
      <p:sp>
        <p:nvSpPr>
          <p:cNvPr id="13321" name="Text Box 9"/>
          <p:cNvSpPr txBox="1">
            <a:spLocks noChangeArrowheads="1"/>
          </p:cNvSpPr>
          <p:nvPr/>
        </p:nvSpPr>
        <p:spPr bwMode="auto">
          <a:xfrm>
            <a:off x="975784" y="5400676"/>
            <a:ext cx="32660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a:solidFill>
                  <a:srgbClr val="DDE202"/>
                </a:solidFill>
              </a:rPr>
              <a:t>Ward’s</a:t>
            </a:r>
            <a:r>
              <a:rPr lang="zh-CN" altLang="en-US" b="1">
                <a:solidFill>
                  <a:srgbClr val="DDE202"/>
                </a:solidFill>
              </a:rPr>
              <a:t>各向异性模型</a:t>
            </a:r>
          </a:p>
        </p:txBody>
      </p:sp>
      <p:sp>
        <p:nvSpPr>
          <p:cNvPr id="13322" name="Text Box 10"/>
          <p:cNvSpPr txBox="1">
            <a:spLocks noChangeArrowheads="1"/>
          </p:cNvSpPr>
          <p:nvPr/>
        </p:nvSpPr>
        <p:spPr bwMode="auto">
          <a:xfrm>
            <a:off x="4912784" y="5478463"/>
            <a:ext cx="326601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a:solidFill>
                  <a:srgbClr val="DDE202"/>
                </a:solidFill>
              </a:rPr>
              <a:t>Hapke</a:t>
            </a:r>
            <a:r>
              <a:rPr lang="zh-CN" altLang="en-US" b="1">
                <a:solidFill>
                  <a:srgbClr val="DDE202"/>
                </a:solidFill>
              </a:rPr>
              <a:t>的</a:t>
            </a:r>
            <a:r>
              <a:rPr lang="en-US" altLang="zh-CN" b="1">
                <a:solidFill>
                  <a:srgbClr val="DDE202"/>
                </a:solidFill>
              </a:rPr>
              <a:t>BRDF</a:t>
            </a:r>
            <a:r>
              <a:rPr lang="zh-CN" altLang="en-US" b="1">
                <a:solidFill>
                  <a:srgbClr val="DDE202"/>
                </a:solidFill>
              </a:rPr>
              <a:t>模型</a:t>
            </a:r>
          </a:p>
        </p:txBody>
      </p:sp>
      <p:sp>
        <p:nvSpPr>
          <p:cNvPr id="13323" name="Text Box 11"/>
          <p:cNvSpPr txBox="1">
            <a:spLocks noChangeArrowheads="1"/>
          </p:cNvSpPr>
          <p:nvPr/>
        </p:nvSpPr>
        <p:spPr bwMode="auto">
          <a:xfrm>
            <a:off x="8255000" y="5416551"/>
            <a:ext cx="393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a:solidFill>
                  <a:srgbClr val="DDE202"/>
                </a:solidFill>
                <a:latin typeface="Times New Roman" pitchFamily="18" charset="0"/>
              </a:rPr>
              <a:t>Lommel-Seeliger</a:t>
            </a:r>
            <a:r>
              <a:rPr lang="zh-CN" altLang="en-US" b="1">
                <a:solidFill>
                  <a:srgbClr val="DDE202"/>
                </a:solidFill>
                <a:latin typeface="Times New Roman" pitchFamily="18" charset="0"/>
              </a:rPr>
              <a:t>散射模型</a:t>
            </a:r>
          </a:p>
        </p:txBody>
      </p:sp>
      <p:sp>
        <p:nvSpPr>
          <p:cNvPr id="14" name="Rectangle 2"/>
          <p:cNvSpPr>
            <a:spLocks noGrp="1" noChangeArrowheads="1"/>
          </p:cNvSpPr>
          <p:nvPr>
            <p:ph type="title"/>
          </p:nvPr>
        </p:nvSpPr>
        <p:spPr>
          <a:xfrm>
            <a:off x="1242485" y="96839"/>
            <a:ext cx="9544049" cy="1412875"/>
          </a:xfrm>
        </p:spPr>
        <p:txBody>
          <a:bodyPr>
            <a:normAutofit/>
          </a:body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1.2 BRDF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分布图</a:t>
            </a:r>
          </a:p>
        </p:txBody>
      </p:sp>
    </p:spTree>
    <p:extLst>
      <p:ext uri="{BB962C8B-B14F-4D97-AF65-F5344CB8AC3E}">
        <p14:creationId xmlns:p14="http://schemas.microsoft.com/office/powerpoint/2010/main" val="11457461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animEffect transition="in" filter="wipe(up)">
                                      <p:cBhvr>
                                        <p:cTn id="7" dur="500"/>
                                        <p:tgtEl>
                                          <p:spTgt spid="402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199456" y="116632"/>
            <a:ext cx="9544049" cy="1412875"/>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1.3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BRDF</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反射</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方程</a:t>
            </a:r>
          </a:p>
        </p:txBody>
      </p:sp>
      <p:sp>
        <p:nvSpPr>
          <p:cNvPr id="452611" name="Rectangle 3"/>
          <p:cNvSpPr>
            <a:spLocks noGrp="1" noChangeArrowheads="1"/>
          </p:cNvSpPr>
          <p:nvPr>
            <p:ph type="body" sz="half" idx="1"/>
          </p:nvPr>
        </p:nvSpPr>
        <p:spPr>
          <a:xfrm>
            <a:off x="1265767" y="1556793"/>
            <a:ext cx="9918700" cy="5301208"/>
          </a:xfrm>
          <a:noFill/>
        </p:spPr>
        <p:txBody>
          <a:bodyPr>
            <a:normAutofit fontScale="85000" lnSpcReduction="20000"/>
          </a:bodyPr>
          <a:lstStyle/>
          <a:p>
            <a:pPr marL="717550" lvl="1" indent="-342900" eaLnBrk="1" hangingPunct="0">
              <a:lnSpc>
                <a:spcPct val="110000"/>
              </a:lnSpc>
              <a:spcBef>
                <a:spcPts val="2400"/>
              </a:spcBef>
              <a:buFont typeface="Wingdings" panose="05000000000000000000" pitchFamily="2" charset="2"/>
              <a:buChar char="Ø"/>
              <a:defRPr/>
            </a:pP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用于反射方程</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Reflectance equation</a:t>
            </a:r>
          </a:p>
          <a:p>
            <a:pPr eaLnBrk="1" hangingPunct="1"/>
            <a:endParaRPr lang="en-US" altLang="zh-CN" sz="2400" dirty="0" smtClean="0">
              <a:latin typeface="Times New Roman" pitchFamily="18" charset="0"/>
            </a:endParaRPr>
          </a:p>
          <a:p>
            <a:pPr eaLnBrk="1" hangingPunct="1"/>
            <a:endParaRPr lang="en-US" altLang="zh-CN" sz="2400" dirty="0" smtClean="0">
              <a:latin typeface="Times New Roman" pitchFamily="18" charset="0"/>
            </a:endParaRPr>
          </a:p>
          <a:p>
            <a:pPr eaLnBrk="1" hangingPunct="1"/>
            <a:endParaRPr lang="en-US" altLang="zh-CN" sz="2400" dirty="0" smtClean="0">
              <a:latin typeface="Times New Roman" pitchFamily="18" charset="0"/>
            </a:endParaRPr>
          </a:p>
          <a:p>
            <a:pPr eaLnBrk="1" hangingPunct="1"/>
            <a:endParaRPr lang="en-US" altLang="zh-CN" sz="2400" dirty="0" smtClean="0">
              <a:latin typeface="Times New Roman" pitchFamily="18" charset="0"/>
            </a:endParaRPr>
          </a:p>
          <a:p>
            <a:pPr marL="717550" lvl="1" indent="-342900" hangingPunct="0">
              <a:lnSpc>
                <a:spcPct val="170000"/>
              </a:lnSpc>
              <a:spcBef>
                <a:spcPts val="30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给定一</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和入射辐射亮度分布，反射方程决定了表面在给定视域方向的反射辐射亮度。它通过在表面的半球面上对所有方向的入射辐射亮度进行积分得到</a:t>
            </a:r>
          </a:p>
          <a:p>
            <a:pPr marL="717550" lvl="1" indent="-342900" hangingPunct="0">
              <a:lnSpc>
                <a:spcPct val="170000"/>
              </a:lnSpc>
              <a:spcBef>
                <a:spcPts val="18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结果为视点方向的辐射亮度</a:t>
            </a:r>
          </a:p>
          <a:p>
            <a:pPr marL="717550" lvl="1" indent="-342900" hangingPunct="0">
              <a:lnSpc>
                <a:spcPct val="170000"/>
              </a:lnSpc>
              <a:spcBef>
                <a:spcPts val="18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该方程对三个颜色分量单独计算</a:t>
            </a:r>
          </a:p>
          <a:p>
            <a:pPr eaLnBrk="1" hangingPunct="1"/>
            <a:endParaRPr lang="en-US" altLang="zh-CN" sz="2400" dirty="0" smtClean="0">
              <a:latin typeface="Times New Roman" pitchFamily="18" charset="0"/>
            </a:endParaRPr>
          </a:p>
        </p:txBody>
      </p:sp>
      <p:graphicFrame>
        <p:nvGraphicFramePr>
          <p:cNvPr id="452612" name="Object 4"/>
          <p:cNvGraphicFramePr>
            <a:graphicFrameLocks noGrp="1" noChangeAspect="1"/>
          </p:cNvGraphicFramePr>
          <p:nvPr>
            <p:ph sz="half" idx="2"/>
            <p:extLst>
              <p:ext uri="{D42A27DB-BD31-4B8C-83A1-F6EECF244321}">
                <p14:modId xmlns:p14="http://schemas.microsoft.com/office/powerpoint/2010/main" val="1286054919"/>
              </p:ext>
            </p:extLst>
          </p:nvPr>
        </p:nvGraphicFramePr>
        <p:xfrm>
          <a:off x="1606550" y="2082575"/>
          <a:ext cx="9745133" cy="565150"/>
        </p:xfrm>
        <a:graphic>
          <a:graphicData uri="http://schemas.openxmlformats.org/presentationml/2006/ole">
            <mc:AlternateContent xmlns:mc="http://schemas.openxmlformats.org/markup-compatibility/2006">
              <mc:Choice xmlns:v="urn:schemas-microsoft-com:vml" Requires="v">
                <p:oleObj spid="_x0000_s121893" name="Equation" r:id="rId4" imgW="3784600" imgH="292100" progId="Equation.DSMT4">
                  <p:embed/>
                </p:oleObj>
              </mc:Choice>
              <mc:Fallback>
                <p:oleObj name="Equation" r:id="rId4" imgW="3784600" imgH="292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6550" y="2082575"/>
                        <a:ext cx="9745133"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2613" name="Line 5"/>
          <p:cNvSpPr>
            <a:spLocks noChangeShapeType="1"/>
          </p:cNvSpPr>
          <p:nvPr/>
        </p:nvSpPr>
        <p:spPr bwMode="auto">
          <a:xfrm>
            <a:off x="1559983" y="2593750"/>
            <a:ext cx="1583267" cy="0"/>
          </a:xfrm>
          <a:prstGeom prst="line">
            <a:avLst/>
          </a:prstGeom>
          <a:noFill/>
          <a:ln w="76200" cmpd="tri">
            <a:solidFill>
              <a:srgbClr val="CC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2614" name="Text Box 6"/>
          <p:cNvSpPr txBox="1">
            <a:spLocks noChangeArrowheads="1"/>
          </p:cNvSpPr>
          <p:nvPr/>
        </p:nvSpPr>
        <p:spPr bwMode="auto">
          <a:xfrm>
            <a:off x="1416051" y="2731863"/>
            <a:ext cx="1968500" cy="646331"/>
          </a:xfrm>
          <a:prstGeom prst="rect">
            <a:avLst/>
          </a:prstGeom>
          <a:solidFill>
            <a:srgbClr val="CC3399"/>
          </a:solidFill>
          <a:ln w="57150">
            <a:solidFill>
              <a:srgbClr val="CC66FF"/>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i="1" dirty="0">
                <a:solidFill>
                  <a:schemeClr val="bg2">
                    <a:lumMod val="50000"/>
                  </a:schemeClr>
                </a:solidFill>
                <a:sym typeface="Symbol" pitchFamily="18" charset="2"/>
              </a:rPr>
              <a:t></a:t>
            </a:r>
            <a:r>
              <a:rPr lang="en-US" altLang="zh-CN" b="1" i="1" baseline="-25000" dirty="0">
                <a:solidFill>
                  <a:schemeClr val="bg2">
                    <a:lumMod val="50000"/>
                  </a:schemeClr>
                </a:solidFill>
                <a:sym typeface="Symbol" pitchFamily="18" charset="2"/>
              </a:rPr>
              <a:t>O</a:t>
            </a:r>
            <a:r>
              <a:rPr lang="en-US" altLang="zh-CN" b="1" i="1" dirty="0">
                <a:solidFill>
                  <a:schemeClr val="bg2">
                    <a:lumMod val="50000"/>
                  </a:schemeClr>
                </a:solidFill>
                <a:sym typeface="Symbol" pitchFamily="18" charset="2"/>
              </a:rPr>
              <a:t> </a:t>
            </a:r>
            <a:r>
              <a:rPr lang="en-US" altLang="zh-CN" b="1" dirty="0">
                <a:solidFill>
                  <a:schemeClr val="bg2">
                    <a:lumMod val="50000"/>
                  </a:schemeClr>
                </a:solidFill>
                <a:sym typeface="Symbol" pitchFamily="18" charset="2"/>
              </a:rPr>
              <a:t>,</a:t>
            </a:r>
            <a:r>
              <a:rPr lang="en-US" altLang="zh-CN" b="1" i="1" dirty="0">
                <a:solidFill>
                  <a:schemeClr val="bg2">
                    <a:lumMod val="50000"/>
                  </a:schemeClr>
                </a:solidFill>
                <a:sym typeface="Symbol" pitchFamily="18" charset="2"/>
              </a:rPr>
              <a:t> </a:t>
            </a:r>
            <a:r>
              <a:rPr lang="en-US" altLang="zh-CN" b="1" i="1" baseline="-25000" dirty="0">
                <a:solidFill>
                  <a:schemeClr val="bg2">
                    <a:lumMod val="50000"/>
                  </a:schemeClr>
                </a:solidFill>
                <a:sym typeface="Symbol" pitchFamily="18" charset="2"/>
              </a:rPr>
              <a:t>O</a:t>
            </a:r>
            <a:r>
              <a:rPr lang="zh-CN" altLang="en-US" b="1" dirty="0">
                <a:solidFill>
                  <a:schemeClr val="bg2">
                    <a:lumMod val="50000"/>
                  </a:schemeClr>
                </a:solidFill>
              </a:rPr>
              <a:t>方向的出射光强</a:t>
            </a:r>
          </a:p>
        </p:txBody>
      </p:sp>
      <p:sp>
        <p:nvSpPr>
          <p:cNvPr id="452615" name="Line 7"/>
          <p:cNvSpPr>
            <a:spLocks noChangeShapeType="1"/>
          </p:cNvSpPr>
          <p:nvPr/>
        </p:nvSpPr>
        <p:spPr bwMode="auto">
          <a:xfrm>
            <a:off x="4150784" y="2593750"/>
            <a:ext cx="2353733" cy="0"/>
          </a:xfrm>
          <a:prstGeom prst="line">
            <a:avLst/>
          </a:prstGeom>
          <a:noFill/>
          <a:ln w="76200" cmpd="tri">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2616" name="Text Box 8"/>
          <p:cNvSpPr txBox="1">
            <a:spLocks noChangeArrowheads="1"/>
          </p:cNvSpPr>
          <p:nvPr/>
        </p:nvSpPr>
        <p:spPr bwMode="auto">
          <a:xfrm>
            <a:off x="3960284" y="2869976"/>
            <a:ext cx="2493433" cy="369332"/>
          </a:xfrm>
          <a:prstGeom prst="rect">
            <a:avLst/>
          </a:prstGeom>
          <a:solidFill>
            <a:srgbClr val="3333CC"/>
          </a:solidFill>
          <a:ln w="57150">
            <a:solidFill>
              <a:srgbClr val="99CCFF"/>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en-US" altLang="zh-CN" b="1">
                <a:solidFill>
                  <a:schemeClr val="bg1"/>
                </a:solidFill>
                <a:latin typeface="Times New Roman" pitchFamily="18" charset="0"/>
              </a:rPr>
              <a:t>BRDF</a:t>
            </a:r>
            <a:r>
              <a:rPr lang="zh-CN" altLang="en-US" b="1">
                <a:solidFill>
                  <a:schemeClr val="bg1"/>
                </a:solidFill>
                <a:latin typeface="Times New Roman" pitchFamily="18" charset="0"/>
              </a:rPr>
              <a:t>分布函数</a:t>
            </a:r>
          </a:p>
        </p:txBody>
      </p:sp>
      <p:sp>
        <p:nvSpPr>
          <p:cNvPr id="452617" name="Line 9"/>
          <p:cNvSpPr>
            <a:spLocks noChangeShapeType="1"/>
          </p:cNvSpPr>
          <p:nvPr/>
        </p:nvSpPr>
        <p:spPr bwMode="auto">
          <a:xfrm>
            <a:off x="6648451" y="2593750"/>
            <a:ext cx="1246716" cy="0"/>
          </a:xfrm>
          <a:prstGeom prst="line">
            <a:avLst/>
          </a:prstGeom>
          <a:noFill/>
          <a:ln w="76200" cmpd="tri">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2618" name="Text Box 10"/>
          <p:cNvSpPr txBox="1">
            <a:spLocks noChangeArrowheads="1"/>
          </p:cNvSpPr>
          <p:nvPr/>
        </p:nvSpPr>
        <p:spPr bwMode="auto">
          <a:xfrm>
            <a:off x="6551083" y="2869976"/>
            <a:ext cx="1634067" cy="369332"/>
          </a:xfrm>
          <a:prstGeom prst="rect">
            <a:avLst/>
          </a:prstGeom>
          <a:solidFill>
            <a:srgbClr val="FF9900"/>
          </a:solidFill>
          <a:ln w="57150">
            <a:solidFill>
              <a:srgbClr val="FFFF0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b="1">
                <a:solidFill>
                  <a:srgbClr val="3333CC"/>
                </a:solidFill>
              </a:rPr>
              <a:t>入射光强</a:t>
            </a:r>
          </a:p>
        </p:txBody>
      </p:sp>
      <p:sp>
        <p:nvSpPr>
          <p:cNvPr id="452619" name="Line 11"/>
          <p:cNvSpPr>
            <a:spLocks noChangeShapeType="1"/>
          </p:cNvSpPr>
          <p:nvPr/>
        </p:nvSpPr>
        <p:spPr bwMode="auto">
          <a:xfrm>
            <a:off x="9673166" y="2622325"/>
            <a:ext cx="1583267" cy="0"/>
          </a:xfrm>
          <a:prstGeom prst="line">
            <a:avLst/>
          </a:prstGeom>
          <a:noFill/>
          <a:ln w="76200" cmpd="tri">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2620" name="Text Box 12"/>
          <p:cNvSpPr txBox="1">
            <a:spLocks noChangeArrowheads="1"/>
          </p:cNvSpPr>
          <p:nvPr/>
        </p:nvSpPr>
        <p:spPr bwMode="auto">
          <a:xfrm>
            <a:off x="9287933" y="2868388"/>
            <a:ext cx="2305051" cy="369332"/>
          </a:xfrm>
          <a:prstGeom prst="rect">
            <a:avLst/>
          </a:prstGeom>
          <a:solidFill>
            <a:srgbClr val="33CC33"/>
          </a:solidFill>
          <a:ln w="57150">
            <a:solidFill>
              <a:srgbClr val="00660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t>在半球内积分</a:t>
            </a:r>
          </a:p>
        </p:txBody>
      </p:sp>
    </p:spTree>
    <p:extLst>
      <p:ext uri="{BB962C8B-B14F-4D97-AF65-F5344CB8AC3E}">
        <p14:creationId xmlns:p14="http://schemas.microsoft.com/office/powerpoint/2010/main" val="1169413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animEffect transition="in" filter="wipe(up)">
                                      <p:cBhvr>
                                        <p:cTn id="7" dur="500"/>
                                        <p:tgtEl>
                                          <p:spTgt spid="452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52612"/>
                                        </p:tgtEl>
                                        <p:attrNameLst>
                                          <p:attrName>style.visibility</p:attrName>
                                        </p:attrNameLst>
                                      </p:cBhvr>
                                      <p:to>
                                        <p:strVal val="visible"/>
                                      </p:to>
                                    </p:set>
                                    <p:animEffect transition="in" filter="wipe(up)">
                                      <p:cBhvr>
                                        <p:cTn id="12" dur="500"/>
                                        <p:tgtEl>
                                          <p:spTgt spid="4526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2613"/>
                                        </p:tgtEl>
                                        <p:attrNameLst>
                                          <p:attrName>style.visibility</p:attrName>
                                        </p:attrNameLst>
                                      </p:cBhvr>
                                      <p:to>
                                        <p:strVal val="visible"/>
                                      </p:to>
                                    </p:set>
                                    <p:animEffect transition="in" filter="wipe(left)">
                                      <p:cBhvr>
                                        <p:cTn id="17" dur="500"/>
                                        <p:tgtEl>
                                          <p:spTgt spid="4526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5261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52615"/>
                                        </p:tgtEl>
                                        <p:attrNameLst>
                                          <p:attrName>style.visibility</p:attrName>
                                        </p:attrNameLst>
                                      </p:cBhvr>
                                      <p:to>
                                        <p:strVal val="visible"/>
                                      </p:to>
                                    </p:set>
                                    <p:animEffect transition="in" filter="wipe(left)">
                                      <p:cBhvr>
                                        <p:cTn id="26" dur="500"/>
                                        <p:tgtEl>
                                          <p:spTgt spid="45261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26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52617"/>
                                        </p:tgtEl>
                                        <p:attrNameLst>
                                          <p:attrName>style.visibility</p:attrName>
                                        </p:attrNameLst>
                                      </p:cBhvr>
                                      <p:to>
                                        <p:strVal val="visible"/>
                                      </p:to>
                                    </p:set>
                                    <p:animEffect transition="in" filter="wipe(left)">
                                      <p:cBhvr>
                                        <p:cTn id="35" dur="500"/>
                                        <p:tgtEl>
                                          <p:spTgt spid="4526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5261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52619"/>
                                        </p:tgtEl>
                                        <p:attrNameLst>
                                          <p:attrName>style.visibility</p:attrName>
                                        </p:attrNameLst>
                                      </p:cBhvr>
                                      <p:to>
                                        <p:strVal val="visible"/>
                                      </p:to>
                                    </p:set>
                                    <p:animEffect transition="in" filter="wipe(left)">
                                      <p:cBhvr>
                                        <p:cTn id="44" dur="500"/>
                                        <p:tgtEl>
                                          <p:spTgt spid="45261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2620"/>
                                        </p:tgtEl>
                                        <p:attrNameLst>
                                          <p:attrName>style.visibility</p:attrName>
                                        </p:attrNameLst>
                                      </p:cBhvr>
                                      <p:to>
                                        <p:strVal val="visible"/>
                                      </p:to>
                                    </p:set>
                                  </p:childTnLst>
                                </p:cTn>
                              </p:par>
                              <p:par>
                                <p:cTn id="49" presetID="22" presetClass="entr" presetSubtype="1" fill="hold" grpId="0" nodeType="withEffect">
                                  <p:stCondLst>
                                    <p:cond delay="0"/>
                                  </p:stCondLst>
                                  <p:childTnLst>
                                    <p:set>
                                      <p:cBhvr>
                                        <p:cTn id="50" dur="1" fill="hold">
                                          <p:stCondLst>
                                            <p:cond delay="0"/>
                                          </p:stCondLst>
                                        </p:cTn>
                                        <p:tgtEl>
                                          <p:spTgt spid="452611">
                                            <p:txEl>
                                              <p:pRg st="5" end="5"/>
                                            </p:txEl>
                                          </p:spTgt>
                                        </p:tgtEl>
                                        <p:attrNameLst>
                                          <p:attrName>style.visibility</p:attrName>
                                        </p:attrNameLst>
                                      </p:cBhvr>
                                      <p:to>
                                        <p:strVal val="visible"/>
                                      </p:to>
                                    </p:set>
                                    <p:animEffect transition="in" filter="wipe(up)">
                                      <p:cBhvr>
                                        <p:cTn id="51" dur="500"/>
                                        <p:tgtEl>
                                          <p:spTgt spid="452611">
                                            <p:txEl>
                                              <p:pRg st="5" end="5"/>
                                            </p:txEl>
                                          </p:spTgt>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452611">
                                            <p:txEl>
                                              <p:pRg st="6" end="6"/>
                                            </p:txEl>
                                          </p:spTgt>
                                        </p:tgtEl>
                                        <p:attrNameLst>
                                          <p:attrName>style.visibility</p:attrName>
                                        </p:attrNameLst>
                                      </p:cBhvr>
                                      <p:to>
                                        <p:strVal val="visible"/>
                                      </p:to>
                                    </p:set>
                                    <p:animEffect transition="in" filter="wipe(up)">
                                      <p:cBhvr>
                                        <p:cTn id="54" dur="500"/>
                                        <p:tgtEl>
                                          <p:spTgt spid="452611">
                                            <p:txEl>
                                              <p:pRg st="6" end="6"/>
                                            </p:txEl>
                                          </p:spTgt>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52611">
                                            <p:txEl>
                                              <p:pRg st="7" end="7"/>
                                            </p:txEl>
                                          </p:spTgt>
                                        </p:tgtEl>
                                        <p:attrNameLst>
                                          <p:attrName>style.visibility</p:attrName>
                                        </p:attrNameLst>
                                      </p:cBhvr>
                                      <p:to>
                                        <p:strVal val="visible"/>
                                      </p:to>
                                    </p:set>
                                    <p:animEffect transition="in" filter="wipe(up)">
                                      <p:cBhvr>
                                        <p:cTn id="57" dur="500"/>
                                        <p:tgtEl>
                                          <p:spTgt spid="4526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build="p"/>
      <p:bldP spid="452613" grpId="0" animBg="1"/>
      <p:bldP spid="452614" grpId="0" animBg="1"/>
      <p:bldP spid="452615" grpId="0" animBg="1"/>
      <p:bldP spid="452616" grpId="0" animBg="1"/>
      <p:bldP spid="452617" grpId="0" animBg="1"/>
      <p:bldP spid="452618" grpId="0" animBg="1"/>
      <p:bldP spid="452619" grpId="0" animBg="1"/>
      <p:bldP spid="4526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9" name="Rectangle 3"/>
          <p:cNvSpPr>
            <a:spLocks noGrp="1" noChangeArrowheads="1"/>
          </p:cNvSpPr>
          <p:nvPr>
            <p:ph type="body" sz="half" idx="1"/>
          </p:nvPr>
        </p:nvSpPr>
        <p:spPr>
          <a:xfrm>
            <a:off x="1265767" y="1268760"/>
            <a:ext cx="9474200" cy="4114800"/>
          </a:xfrm>
        </p:spPr>
        <p:txBody>
          <a:bodyPr/>
          <a:lstStyle/>
          <a:p>
            <a:pPr marL="717550" lvl="1" indent="-342900" hangingPunct="0">
              <a:spcBef>
                <a:spcPts val="2400"/>
              </a:spcBef>
              <a:buFont typeface="Wingdings" panose="05000000000000000000" pitchFamily="2" charset="2"/>
              <a:buChar char="Ø"/>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点光源反射方程可简化为</a:t>
            </a:r>
          </a:p>
          <a:p>
            <a:pPr marL="342900" indent="-342900" eaLnBrk="1" hangingPunct="1"/>
            <a:endParaRPr lang="zh-CN" altLang="en-US" sz="2400" b="1" dirty="0" smtClean="0">
              <a:latin typeface="Times New Roman" pitchFamily="18" charset="0"/>
            </a:endParaRPr>
          </a:p>
          <a:p>
            <a:pPr marL="342900" indent="-342900" eaLnBrk="1" hangingPunct="1"/>
            <a:endParaRPr lang="zh-CN" altLang="en-US" sz="2400" b="1" dirty="0" smtClean="0">
              <a:latin typeface="Times New Roman" pitchFamily="18" charset="0"/>
            </a:endParaRPr>
          </a:p>
          <a:p>
            <a:pPr marL="342900" indent="-342900" eaLnBrk="1" hangingPunct="1">
              <a:lnSpc>
                <a:spcPct val="150000"/>
              </a:lnSpc>
              <a:buFont typeface="Wingdings" pitchFamily="2" charset="2"/>
              <a:buNone/>
            </a:pPr>
            <a:r>
              <a:rPr lang="zh-CN" altLang="en-US" sz="2400" b="1" dirty="0" smtClean="0">
                <a:latin typeface="Times New Roman" pitchFamily="18" charset="0"/>
              </a:rPr>
              <a:t>    </a:t>
            </a:r>
            <a:r>
              <a:rPr lang="zh-CN" altLang="en-US" sz="2400" b="1" dirty="0" smtClean="0">
                <a:solidFill>
                  <a:schemeClr val="bg2">
                    <a:lumMod val="50000"/>
                  </a:schemeClr>
                </a:solidFill>
                <a:latin typeface="Times New Roman" pitchFamily="18" charset="0"/>
              </a:rPr>
              <a:t>其中              为光源方向。为了简化符号表示，我们用单位矢量             表示方位角和仰角，并用点积来表示余弦项，得到</a:t>
            </a:r>
          </a:p>
        </p:txBody>
      </p:sp>
      <p:graphicFrame>
        <p:nvGraphicFramePr>
          <p:cNvPr id="454660" name="Object 4"/>
          <p:cNvGraphicFramePr>
            <a:graphicFrameLocks noGrp="1" noChangeAspect="1"/>
          </p:cNvGraphicFramePr>
          <p:nvPr>
            <p:ph sz="quarter" idx="2"/>
            <p:extLst>
              <p:ext uri="{D42A27DB-BD31-4B8C-83A1-F6EECF244321}">
                <p14:modId xmlns:p14="http://schemas.microsoft.com/office/powerpoint/2010/main" val="2552891454"/>
              </p:ext>
            </p:extLst>
          </p:nvPr>
        </p:nvGraphicFramePr>
        <p:xfrm>
          <a:off x="2590800" y="1844849"/>
          <a:ext cx="7009210" cy="632966"/>
        </p:xfrm>
        <a:graphic>
          <a:graphicData uri="http://schemas.openxmlformats.org/presentationml/2006/ole">
            <mc:AlternateContent xmlns:mc="http://schemas.openxmlformats.org/markup-compatibility/2006">
              <mc:Choice xmlns:v="urn:schemas-microsoft-com:vml" Requires="v">
                <p:oleObj spid="_x0000_s123060" name="Equation" r:id="rId3" imgW="2559059" imgH="222300" progId="Equation.DSMT4">
                  <p:embed/>
                </p:oleObj>
              </mc:Choice>
              <mc:Fallback>
                <p:oleObj name="Equation" r:id="rId3" imgW="2559059" imgH="222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844849"/>
                        <a:ext cx="7009210" cy="632966"/>
                      </a:xfrm>
                      <a:prstGeom prst="rect">
                        <a:avLst/>
                      </a:prstGeom>
                      <a:noFill/>
                      <a:ln>
                        <a:noFill/>
                      </a:ln>
                      <a:effectLst/>
                      <a:extLst/>
                    </p:spPr>
                  </p:pic>
                </p:oleObj>
              </mc:Fallback>
            </mc:AlternateContent>
          </a:graphicData>
        </a:graphic>
      </p:graphicFrame>
      <p:graphicFrame>
        <p:nvGraphicFramePr>
          <p:cNvPr id="454661" name="Object 5"/>
          <p:cNvGraphicFramePr>
            <a:graphicFrameLocks noGrp="1" noChangeAspect="1"/>
          </p:cNvGraphicFramePr>
          <p:nvPr>
            <p:ph sz="quarter" idx="3"/>
            <p:extLst>
              <p:ext uri="{D42A27DB-BD31-4B8C-83A1-F6EECF244321}">
                <p14:modId xmlns:p14="http://schemas.microsoft.com/office/powerpoint/2010/main" val="1350186261"/>
              </p:ext>
            </p:extLst>
          </p:nvPr>
        </p:nvGraphicFramePr>
        <p:xfrm>
          <a:off x="2244725" y="2780953"/>
          <a:ext cx="1170516" cy="450850"/>
        </p:xfrm>
        <a:graphic>
          <a:graphicData uri="http://schemas.openxmlformats.org/presentationml/2006/ole">
            <mc:AlternateContent xmlns:mc="http://schemas.openxmlformats.org/markup-compatibility/2006">
              <mc:Choice xmlns:v="urn:schemas-microsoft-com:vml" Requires="v">
                <p:oleObj spid="_x0000_s123061" name="Equation" r:id="rId5" imgW="438156" imgH="222300" progId="Equation.DSMT4">
                  <p:embed/>
                </p:oleObj>
              </mc:Choice>
              <mc:Fallback>
                <p:oleObj name="Equation" r:id="rId5" imgW="438156" imgH="222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725" y="2780953"/>
                        <a:ext cx="1170516"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4662" name="Object 6"/>
          <p:cNvGraphicFramePr>
            <a:graphicFrameLocks noChangeAspect="1"/>
          </p:cNvGraphicFramePr>
          <p:nvPr>
            <p:extLst>
              <p:ext uri="{D42A27DB-BD31-4B8C-83A1-F6EECF244321}">
                <p14:modId xmlns:p14="http://schemas.microsoft.com/office/powerpoint/2010/main" val="1867265424"/>
              </p:ext>
            </p:extLst>
          </p:nvPr>
        </p:nvGraphicFramePr>
        <p:xfrm>
          <a:off x="10128448" y="2636937"/>
          <a:ext cx="1224136" cy="610683"/>
        </p:xfrm>
        <a:graphic>
          <a:graphicData uri="http://schemas.openxmlformats.org/presentationml/2006/ole">
            <mc:AlternateContent xmlns:mc="http://schemas.openxmlformats.org/markup-compatibility/2006">
              <mc:Choice xmlns:v="urn:schemas-microsoft-com:vml" Requires="v">
                <p:oleObj spid="_x0000_s123062" name="Equation" r:id="rId7" imgW="412763" imgH="222300" progId="Equation.DSMT4">
                  <p:embed/>
                </p:oleObj>
              </mc:Choice>
              <mc:Fallback>
                <p:oleObj name="Equation" r:id="rId7" imgW="412763" imgH="2223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8448" y="2636937"/>
                        <a:ext cx="1224136" cy="610683"/>
                      </a:xfrm>
                      <a:prstGeom prst="rect">
                        <a:avLst/>
                      </a:prstGeom>
                      <a:noFill/>
                      <a:ln>
                        <a:noFill/>
                      </a:ln>
                      <a:effectLst/>
                      <a:extLst/>
                    </p:spPr>
                  </p:pic>
                </p:oleObj>
              </mc:Fallback>
            </mc:AlternateContent>
          </a:graphicData>
        </a:graphic>
      </p:graphicFrame>
      <p:graphicFrame>
        <p:nvGraphicFramePr>
          <p:cNvPr id="454663" name="Object 7"/>
          <p:cNvGraphicFramePr>
            <a:graphicFrameLocks noChangeAspect="1"/>
          </p:cNvGraphicFramePr>
          <p:nvPr>
            <p:extLst>
              <p:ext uri="{D42A27DB-BD31-4B8C-83A1-F6EECF244321}">
                <p14:modId xmlns:p14="http://schemas.microsoft.com/office/powerpoint/2010/main" val="1369117256"/>
              </p:ext>
            </p:extLst>
          </p:nvPr>
        </p:nvGraphicFramePr>
        <p:xfrm>
          <a:off x="5519936" y="3997133"/>
          <a:ext cx="5313591" cy="629730"/>
        </p:xfrm>
        <a:graphic>
          <a:graphicData uri="http://schemas.openxmlformats.org/presentationml/2006/ole">
            <mc:AlternateContent xmlns:mc="http://schemas.openxmlformats.org/markup-compatibility/2006">
              <mc:Choice xmlns:v="urn:schemas-microsoft-com:vml" Requires="v">
                <p:oleObj spid="_x0000_s123063" name="Equation" r:id="rId9" imgW="1974852" imgH="222300" progId="Equation.DSMT4">
                  <p:embed/>
                </p:oleObj>
              </mc:Choice>
              <mc:Fallback>
                <p:oleObj name="Equation" r:id="rId9" imgW="1974852" imgH="2223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9936" y="3997133"/>
                        <a:ext cx="5313591" cy="629730"/>
                      </a:xfrm>
                      <a:prstGeom prst="rect">
                        <a:avLst/>
                      </a:prstGeom>
                      <a:noFill/>
                      <a:ln>
                        <a:noFill/>
                      </a:ln>
                      <a:effectLst/>
                      <a:extLst/>
                    </p:spPr>
                  </p:pic>
                </p:oleObj>
              </mc:Fallback>
            </mc:AlternateContent>
          </a:graphicData>
        </a:graphic>
      </p:graphicFrame>
      <p:sp>
        <p:nvSpPr>
          <p:cNvPr id="454664" name="Text Box 8"/>
          <p:cNvSpPr txBox="1">
            <a:spLocks noChangeArrowheads="1"/>
          </p:cNvSpPr>
          <p:nvPr/>
        </p:nvSpPr>
        <p:spPr bwMode="auto">
          <a:xfrm>
            <a:off x="6479118" y="4992628"/>
            <a:ext cx="46101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b="1" dirty="0">
                <a:solidFill>
                  <a:schemeClr val="bg2">
                    <a:lumMod val="50000"/>
                  </a:schemeClr>
                </a:solidFill>
              </a:rPr>
              <a:t>其中函数           为光源的入射辐射亮度。</a:t>
            </a:r>
          </a:p>
        </p:txBody>
      </p:sp>
      <p:graphicFrame>
        <p:nvGraphicFramePr>
          <p:cNvPr id="454665" name="Object 9"/>
          <p:cNvGraphicFramePr>
            <a:graphicFrameLocks noChangeAspect="1"/>
          </p:cNvGraphicFramePr>
          <p:nvPr>
            <p:extLst>
              <p:ext uri="{D42A27DB-BD31-4B8C-83A1-F6EECF244321}">
                <p14:modId xmlns:p14="http://schemas.microsoft.com/office/powerpoint/2010/main" val="4208144464"/>
              </p:ext>
            </p:extLst>
          </p:nvPr>
        </p:nvGraphicFramePr>
        <p:xfrm>
          <a:off x="7768728" y="4978367"/>
          <a:ext cx="1031984" cy="532950"/>
        </p:xfrm>
        <a:graphic>
          <a:graphicData uri="http://schemas.openxmlformats.org/presentationml/2006/ole">
            <mc:AlternateContent xmlns:mc="http://schemas.openxmlformats.org/markup-compatibility/2006">
              <mc:Choice xmlns:v="urn:schemas-microsoft-com:vml" Requires="v">
                <p:oleObj spid="_x0000_s123064" name="Equation" r:id="rId11" imgW="399977" imgH="222300" progId="Equation.DSMT4">
                  <p:embed/>
                </p:oleObj>
              </mc:Choice>
              <mc:Fallback>
                <p:oleObj name="Equation" r:id="rId11" imgW="399977" imgH="222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8728" y="4978367"/>
                        <a:ext cx="1031984" cy="532950"/>
                      </a:xfrm>
                      <a:prstGeom prst="rect">
                        <a:avLst/>
                      </a:prstGeom>
                      <a:noFill/>
                      <a:ln>
                        <a:noFill/>
                      </a:ln>
                      <a:effectLst/>
                      <a:extLst/>
                    </p:spPr>
                  </p:pic>
                </p:oleObj>
              </mc:Fallback>
            </mc:AlternateContent>
          </a:graphicData>
        </a:graphic>
      </p:graphicFrame>
      <p:grpSp>
        <p:nvGrpSpPr>
          <p:cNvPr id="15370" name="Group 10"/>
          <p:cNvGrpSpPr>
            <a:grpSpLocks/>
          </p:cNvGrpSpPr>
          <p:nvPr/>
        </p:nvGrpSpPr>
        <p:grpSpPr bwMode="auto">
          <a:xfrm>
            <a:off x="93133" y="4221088"/>
            <a:ext cx="5283200" cy="2644775"/>
            <a:chOff x="3220" y="2092"/>
            <a:chExt cx="2496" cy="1666"/>
          </a:xfrm>
        </p:grpSpPr>
        <p:sp>
          <p:nvSpPr>
            <p:cNvPr id="15371" name="Freeform 11"/>
            <p:cNvSpPr>
              <a:spLocks/>
            </p:cNvSpPr>
            <p:nvPr/>
          </p:nvSpPr>
          <p:spPr bwMode="auto">
            <a:xfrm>
              <a:off x="3220" y="2750"/>
              <a:ext cx="2496" cy="748"/>
            </a:xfrm>
            <a:custGeom>
              <a:avLst/>
              <a:gdLst>
                <a:gd name="T0" fmla="*/ 0 w 1951"/>
                <a:gd name="T1" fmla="*/ 105446 h 477"/>
                <a:gd name="T2" fmla="*/ 12199 w 1951"/>
                <a:gd name="T3" fmla="*/ 0 h 477"/>
                <a:gd name="T4" fmla="*/ 37507 w 1951"/>
                <a:gd name="T5" fmla="*/ 0 h 477"/>
                <a:gd name="T6" fmla="*/ 25300 w 1951"/>
                <a:gd name="T7" fmla="*/ 105446 h 477"/>
                <a:gd name="T8" fmla="*/ 0 w 1951"/>
                <a:gd name="T9" fmla="*/ 105446 h 477"/>
                <a:gd name="T10" fmla="*/ 0 60000 65536"/>
                <a:gd name="T11" fmla="*/ 0 60000 65536"/>
                <a:gd name="T12" fmla="*/ 0 60000 65536"/>
                <a:gd name="T13" fmla="*/ 0 60000 65536"/>
                <a:gd name="T14" fmla="*/ 0 60000 65536"/>
                <a:gd name="T15" fmla="*/ 0 w 1951"/>
                <a:gd name="T16" fmla="*/ 0 h 477"/>
                <a:gd name="T17" fmla="*/ 1951 w 1951"/>
                <a:gd name="T18" fmla="*/ 477 h 477"/>
              </a:gdLst>
              <a:ahLst/>
              <a:cxnLst>
                <a:cxn ang="T10">
                  <a:pos x="T0" y="T1"/>
                </a:cxn>
                <a:cxn ang="T11">
                  <a:pos x="T2" y="T3"/>
                </a:cxn>
                <a:cxn ang="T12">
                  <a:pos x="T4" y="T5"/>
                </a:cxn>
                <a:cxn ang="T13">
                  <a:pos x="T6" y="T7"/>
                </a:cxn>
                <a:cxn ang="T14">
                  <a:pos x="T8" y="T9"/>
                </a:cxn>
              </a:cxnLst>
              <a:rect l="T15" t="T16" r="T17" b="T18"/>
              <a:pathLst>
                <a:path w="1951" h="477">
                  <a:moveTo>
                    <a:pt x="0" y="477"/>
                  </a:moveTo>
                  <a:lnTo>
                    <a:pt x="635" y="0"/>
                  </a:lnTo>
                  <a:lnTo>
                    <a:pt x="1951" y="0"/>
                  </a:lnTo>
                  <a:lnTo>
                    <a:pt x="1316" y="477"/>
                  </a:lnTo>
                  <a:lnTo>
                    <a:pt x="0" y="477"/>
                  </a:lnTo>
                  <a:close/>
                </a:path>
              </a:pathLst>
            </a:custGeom>
            <a:solidFill>
              <a:schemeClr val="hlink"/>
            </a:solidFill>
            <a:ln w="9525">
              <a:solidFill>
                <a:schemeClr val="tx1"/>
              </a:solidFill>
              <a:round/>
              <a:headEnd/>
              <a:tailEnd/>
            </a:ln>
          </p:spPr>
          <p:txBody>
            <a:bodyPr/>
            <a:lstStyle/>
            <a:p>
              <a:endParaRPr lang="zh-CN" altLang="en-US"/>
            </a:p>
          </p:txBody>
        </p:sp>
        <p:sp>
          <p:nvSpPr>
            <p:cNvPr id="15372" name="Oval 12"/>
            <p:cNvSpPr>
              <a:spLocks noChangeArrowheads="1"/>
            </p:cNvSpPr>
            <p:nvPr/>
          </p:nvSpPr>
          <p:spPr bwMode="auto">
            <a:xfrm>
              <a:off x="3823" y="2909"/>
              <a:ext cx="1361" cy="409"/>
            </a:xfrm>
            <a:prstGeom prst="ellipse">
              <a:avLst/>
            </a:prstGeom>
            <a:solidFill>
              <a:schemeClr val="accent1"/>
            </a:solidFill>
            <a:ln w="9525">
              <a:solidFill>
                <a:schemeClr val="tx1"/>
              </a:solidFill>
              <a:round/>
              <a:headEnd/>
              <a:tailEnd/>
            </a:ln>
          </p:spPr>
          <p:txBody>
            <a:bodyPr wrap="none" anchor="ctr"/>
            <a:lstStyle/>
            <a:p>
              <a:endParaRPr lang="zh-CN" altLang="en-US"/>
            </a:p>
          </p:txBody>
        </p:sp>
        <p:grpSp>
          <p:nvGrpSpPr>
            <p:cNvPr id="15373" name="Group 13"/>
            <p:cNvGrpSpPr>
              <a:grpSpLocks/>
            </p:cNvGrpSpPr>
            <p:nvPr/>
          </p:nvGrpSpPr>
          <p:grpSpPr bwMode="auto">
            <a:xfrm>
              <a:off x="3946" y="3122"/>
              <a:ext cx="567" cy="636"/>
              <a:chOff x="3674" y="3475"/>
              <a:chExt cx="567" cy="636"/>
            </a:xfrm>
          </p:grpSpPr>
          <p:sp>
            <p:nvSpPr>
              <p:cNvPr id="15405" name="Line 14"/>
              <p:cNvSpPr>
                <a:spLocks noChangeShapeType="1"/>
              </p:cNvSpPr>
              <p:nvPr/>
            </p:nvSpPr>
            <p:spPr bwMode="auto">
              <a:xfrm flipH="1">
                <a:off x="3674" y="3475"/>
                <a:ext cx="567" cy="5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6" name="Text Box 15"/>
              <p:cNvSpPr txBox="1">
                <a:spLocks noChangeArrowheads="1"/>
              </p:cNvSpPr>
              <p:nvPr/>
            </p:nvSpPr>
            <p:spPr bwMode="auto">
              <a:xfrm>
                <a:off x="3765" y="3861"/>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i="1">
                    <a:solidFill>
                      <a:schemeClr val="bg2">
                        <a:lumMod val="50000"/>
                      </a:schemeClr>
                    </a:solidFill>
                    <a:latin typeface="Times New Roman" pitchFamily="18" charset="0"/>
                  </a:rPr>
                  <a:t>t</a:t>
                </a:r>
              </a:p>
            </p:txBody>
          </p:sp>
        </p:grpSp>
        <p:grpSp>
          <p:nvGrpSpPr>
            <p:cNvPr id="15374" name="Group 16"/>
            <p:cNvGrpSpPr>
              <a:grpSpLocks/>
            </p:cNvGrpSpPr>
            <p:nvPr/>
          </p:nvGrpSpPr>
          <p:grpSpPr bwMode="auto">
            <a:xfrm>
              <a:off x="4513" y="3095"/>
              <a:ext cx="998" cy="250"/>
              <a:chOff x="4241" y="3448"/>
              <a:chExt cx="998" cy="250"/>
            </a:xfrm>
          </p:grpSpPr>
          <p:sp>
            <p:nvSpPr>
              <p:cNvPr id="15403" name="Line 17"/>
              <p:cNvSpPr>
                <a:spLocks noChangeShapeType="1"/>
              </p:cNvSpPr>
              <p:nvPr/>
            </p:nvSpPr>
            <p:spPr bwMode="auto">
              <a:xfrm>
                <a:off x="4241" y="3475"/>
                <a:ext cx="930"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4" name="Text Box 18"/>
              <p:cNvSpPr txBox="1">
                <a:spLocks noChangeArrowheads="1"/>
              </p:cNvSpPr>
              <p:nvPr/>
            </p:nvSpPr>
            <p:spPr bwMode="auto">
              <a:xfrm>
                <a:off x="5035" y="3448"/>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i="1">
                    <a:solidFill>
                      <a:schemeClr val="bg2">
                        <a:lumMod val="50000"/>
                      </a:schemeClr>
                    </a:solidFill>
                    <a:latin typeface="Times New Roman" pitchFamily="18" charset="0"/>
                  </a:rPr>
                  <a:t>s</a:t>
                </a:r>
              </a:p>
            </p:txBody>
          </p:sp>
        </p:grpSp>
        <p:sp>
          <p:nvSpPr>
            <p:cNvPr id="15375" name="Line 19"/>
            <p:cNvSpPr>
              <a:spLocks noChangeShapeType="1"/>
            </p:cNvSpPr>
            <p:nvPr/>
          </p:nvSpPr>
          <p:spPr bwMode="auto">
            <a:xfrm>
              <a:off x="3787" y="2465"/>
              <a:ext cx="0" cy="567"/>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6" name="Line 20"/>
            <p:cNvSpPr>
              <a:spLocks noChangeShapeType="1"/>
            </p:cNvSpPr>
            <p:nvPr/>
          </p:nvSpPr>
          <p:spPr bwMode="auto">
            <a:xfrm>
              <a:off x="3787" y="3022"/>
              <a:ext cx="726" cy="10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7" name="Line 21"/>
            <p:cNvSpPr>
              <a:spLocks noChangeShapeType="1"/>
            </p:cNvSpPr>
            <p:nvPr/>
          </p:nvSpPr>
          <p:spPr bwMode="auto">
            <a:xfrm>
              <a:off x="5270" y="2369"/>
              <a:ext cx="0" cy="567"/>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8" name="Line 22"/>
            <p:cNvSpPr>
              <a:spLocks noChangeAspect="1" noChangeShapeType="1"/>
            </p:cNvSpPr>
            <p:nvPr/>
          </p:nvSpPr>
          <p:spPr bwMode="auto">
            <a:xfrm flipH="1">
              <a:off x="4513" y="2941"/>
              <a:ext cx="764" cy="179"/>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379" name="Group 23"/>
            <p:cNvGrpSpPr>
              <a:grpSpLocks/>
            </p:cNvGrpSpPr>
            <p:nvPr/>
          </p:nvGrpSpPr>
          <p:grpSpPr bwMode="auto">
            <a:xfrm>
              <a:off x="4513" y="2092"/>
              <a:ext cx="1179" cy="1030"/>
              <a:chOff x="4513" y="2092"/>
              <a:chExt cx="1179" cy="1030"/>
            </a:xfrm>
          </p:grpSpPr>
          <p:sp>
            <p:nvSpPr>
              <p:cNvPr id="15401" name="Line 24"/>
              <p:cNvSpPr>
                <a:spLocks noChangeShapeType="1"/>
              </p:cNvSpPr>
              <p:nvPr/>
            </p:nvSpPr>
            <p:spPr bwMode="auto">
              <a:xfrm flipH="1">
                <a:off x="4513" y="2374"/>
                <a:ext cx="748" cy="748"/>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5402" name="Text Box 25"/>
              <p:cNvSpPr txBox="1">
                <a:spLocks noChangeArrowheads="1"/>
              </p:cNvSpPr>
              <p:nvPr/>
            </p:nvSpPr>
            <p:spPr bwMode="auto">
              <a:xfrm>
                <a:off x="4989" y="2092"/>
                <a:ext cx="7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solidFill>
                      <a:schemeClr val="bg2">
                        <a:lumMod val="50000"/>
                      </a:schemeClr>
                    </a:solidFill>
                  </a:rPr>
                  <a:t>光源</a:t>
                </a:r>
              </a:p>
            </p:txBody>
          </p:sp>
        </p:grpSp>
        <p:grpSp>
          <p:nvGrpSpPr>
            <p:cNvPr id="15380" name="Group 26"/>
            <p:cNvGrpSpPr>
              <a:grpSpLocks/>
            </p:cNvGrpSpPr>
            <p:nvPr/>
          </p:nvGrpSpPr>
          <p:grpSpPr bwMode="auto">
            <a:xfrm>
              <a:off x="3470" y="2193"/>
              <a:ext cx="1043" cy="929"/>
              <a:chOff x="3470" y="2193"/>
              <a:chExt cx="1043" cy="929"/>
            </a:xfrm>
          </p:grpSpPr>
          <p:sp>
            <p:nvSpPr>
              <p:cNvPr id="15399" name="Line 27"/>
              <p:cNvSpPr>
                <a:spLocks noChangeShapeType="1"/>
              </p:cNvSpPr>
              <p:nvPr/>
            </p:nvSpPr>
            <p:spPr bwMode="auto">
              <a:xfrm flipH="1" flipV="1">
                <a:off x="3787" y="2455"/>
                <a:ext cx="726" cy="667"/>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0" name="Text Box 28"/>
              <p:cNvSpPr txBox="1">
                <a:spLocks noChangeArrowheads="1"/>
              </p:cNvSpPr>
              <p:nvPr/>
            </p:nvSpPr>
            <p:spPr bwMode="auto">
              <a:xfrm>
                <a:off x="3470" y="2193"/>
                <a:ext cx="7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solidFill>
                      <a:schemeClr val="bg2">
                        <a:lumMod val="50000"/>
                      </a:schemeClr>
                    </a:solidFill>
                  </a:rPr>
                  <a:t>出射光</a:t>
                </a:r>
              </a:p>
            </p:txBody>
          </p:sp>
        </p:grpSp>
        <p:sp>
          <p:nvSpPr>
            <p:cNvPr id="15381" name="Line 29"/>
            <p:cNvSpPr>
              <a:spLocks noChangeShapeType="1"/>
            </p:cNvSpPr>
            <p:nvPr/>
          </p:nvSpPr>
          <p:spPr bwMode="auto">
            <a:xfrm flipH="1">
              <a:off x="4504" y="2387"/>
              <a:ext cx="748" cy="748"/>
            </a:xfrm>
            <a:prstGeom prst="line">
              <a:avLst/>
            </a:prstGeom>
            <a:noFill/>
            <a:ln w="57150">
              <a:solidFill>
                <a:srgbClr val="FF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5382" name="Group 30"/>
            <p:cNvGrpSpPr>
              <a:grpSpLocks/>
            </p:cNvGrpSpPr>
            <p:nvPr/>
          </p:nvGrpSpPr>
          <p:grpSpPr bwMode="auto">
            <a:xfrm>
              <a:off x="4241" y="2092"/>
              <a:ext cx="317" cy="1017"/>
              <a:chOff x="4241" y="2092"/>
              <a:chExt cx="317" cy="1017"/>
            </a:xfrm>
          </p:grpSpPr>
          <p:sp>
            <p:nvSpPr>
              <p:cNvPr id="15397" name="Line 31"/>
              <p:cNvSpPr>
                <a:spLocks noChangeShapeType="1"/>
              </p:cNvSpPr>
              <p:nvPr/>
            </p:nvSpPr>
            <p:spPr bwMode="auto">
              <a:xfrm flipV="1">
                <a:off x="4513" y="2156"/>
                <a:ext cx="0" cy="953"/>
              </a:xfrm>
              <a:prstGeom prst="line">
                <a:avLst/>
              </a:prstGeom>
              <a:noFill/>
              <a:ln w="28575">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5398" name="Text Box 32"/>
              <p:cNvSpPr txBox="1">
                <a:spLocks noChangeArrowheads="1"/>
              </p:cNvSpPr>
              <p:nvPr/>
            </p:nvSpPr>
            <p:spPr bwMode="auto">
              <a:xfrm>
                <a:off x="4241" y="2092"/>
                <a:ext cx="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b="1" i="1">
                    <a:solidFill>
                      <a:srgbClr val="3333CC"/>
                    </a:solidFill>
                    <a:latin typeface="Times New Roman" pitchFamily="18" charset="0"/>
                  </a:rPr>
                  <a:t>N</a:t>
                </a:r>
              </a:p>
            </p:txBody>
          </p:sp>
        </p:grpSp>
        <p:grpSp>
          <p:nvGrpSpPr>
            <p:cNvPr id="15383" name="Group 33"/>
            <p:cNvGrpSpPr>
              <a:grpSpLocks/>
            </p:cNvGrpSpPr>
            <p:nvPr/>
          </p:nvGrpSpPr>
          <p:grpSpPr bwMode="auto">
            <a:xfrm>
              <a:off x="4173" y="2543"/>
              <a:ext cx="409" cy="394"/>
              <a:chOff x="4173" y="2543"/>
              <a:chExt cx="409" cy="394"/>
            </a:xfrm>
          </p:grpSpPr>
          <p:sp>
            <p:nvSpPr>
              <p:cNvPr id="15395" name="Freeform 34"/>
              <p:cNvSpPr>
                <a:spLocks/>
              </p:cNvSpPr>
              <p:nvPr/>
            </p:nvSpPr>
            <p:spPr bwMode="auto">
              <a:xfrm rot="-280844">
                <a:off x="4309" y="2831"/>
                <a:ext cx="182" cy="106"/>
              </a:xfrm>
              <a:custGeom>
                <a:avLst/>
                <a:gdLst>
                  <a:gd name="T0" fmla="*/ 0 w 318"/>
                  <a:gd name="T1" fmla="*/ 1 h 185"/>
                  <a:gd name="T2" fmla="*/ 1 w 318"/>
                  <a:gd name="T3" fmla="*/ 1 h 185"/>
                  <a:gd name="T4" fmla="*/ 1 w 318"/>
                  <a:gd name="T5" fmla="*/ 1 h 185"/>
                  <a:gd name="T6" fmla="*/ 1 w 318"/>
                  <a:gd name="T7" fmla="*/ 1 h 185"/>
                  <a:gd name="T8" fmla="*/ 0 60000 65536"/>
                  <a:gd name="T9" fmla="*/ 0 60000 65536"/>
                  <a:gd name="T10" fmla="*/ 0 60000 65536"/>
                  <a:gd name="T11" fmla="*/ 0 60000 65536"/>
                  <a:gd name="T12" fmla="*/ 0 w 318"/>
                  <a:gd name="T13" fmla="*/ 0 h 185"/>
                  <a:gd name="T14" fmla="*/ 318 w 318"/>
                  <a:gd name="T15" fmla="*/ 185 h 185"/>
                </a:gdLst>
                <a:ahLst/>
                <a:cxnLst>
                  <a:cxn ang="T8">
                    <a:pos x="T0" y="T1"/>
                  </a:cxn>
                  <a:cxn ang="T9">
                    <a:pos x="T2" y="T3"/>
                  </a:cxn>
                  <a:cxn ang="T10">
                    <a:pos x="T4" y="T5"/>
                  </a:cxn>
                  <a:cxn ang="T11">
                    <a:pos x="T6" y="T7"/>
                  </a:cxn>
                </a:cxnLst>
                <a:rect l="T12" t="T13" r="T14" b="T15"/>
                <a:pathLst>
                  <a:path w="318" h="185">
                    <a:moveTo>
                      <a:pt x="0" y="185"/>
                    </a:moveTo>
                    <a:cubicBezTo>
                      <a:pt x="26" y="132"/>
                      <a:pt x="53" y="79"/>
                      <a:pt x="91" y="49"/>
                    </a:cubicBezTo>
                    <a:cubicBezTo>
                      <a:pt x="129" y="19"/>
                      <a:pt x="189" y="8"/>
                      <a:pt x="227" y="4"/>
                    </a:cubicBezTo>
                    <a:cubicBezTo>
                      <a:pt x="265" y="0"/>
                      <a:pt x="291" y="13"/>
                      <a:pt x="318" y="26"/>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96" name="Text Box 35"/>
              <p:cNvSpPr txBox="1">
                <a:spLocks noChangeArrowheads="1"/>
              </p:cNvSpPr>
              <p:nvPr/>
            </p:nvSpPr>
            <p:spPr bwMode="auto">
              <a:xfrm>
                <a:off x="4173" y="2543"/>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i="1" dirty="0">
                    <a:solidFill>
                      <a:schemeClr val="bg2">
                        <a:lumMod val="50000"/>
                      </a:schemeClr>
                    </a:solidFill>
                    <a:latin typeface="Times New Roman" pitchFamily="18" charset="0"/>
                    <a:sym typeface="Symbol" pitchFamily="18" charset="2"/>
                  </a:rPr>
                  <a:t></a:t>
                </a:r>
                <a:r>
                  <a:rPr lang="en-US" altLang="zh-CN" i="1" baseline="-25000" dirty="0">
                    <a:solidFill>
                      <a:schemeClr val="bg2">
                        <a:lumMod val="50000"/>
                      </a:schemeClr>
                    </a:solidFill>
                    <a:latin typeface="Times New Roman" pitchFamily="18" charset="0"/>
                    <a:sym typeface="Symbol" pitchFamily="18" charset="2"/>
                  </a:rPr>
                  <a:t>O</a:t>
                </a:r>
              </a:p>
            </p:txBody>
          </p:sp>
        </p:grpSp>
        <p:grpSp>
          <p:nvGrpSpPr>
            <p:cNvPr id="15384" name="Group 36"/>
            <p:cNvGrpSpPr>
              <a:grpSpLocks/>
            </p:cNvGrpSpPr>
            <p:nvPr/>
          </p:nvGrpSpPr>
          <p:grpSpPr bwMode="auto">
            <a:xfrm>
              <a:off x="4536" y="2543"/>
              <a:ext cx="409" cy="434"/>
              <a:chOff x="4536" y="2543"/>
              <a:chExt cx="409" cy="434"/>
            </a:xfrm>
          </p:grpSpPr>
          <p:sp>
            <p:nvSpPr>
              <p:cNvPr id="15393" name="Freeform 37"/>
              <p:cNvSpPr>
                <a:spLocks/>
              </p:cNvSpPr>
              <p:nvPr/>
            </p:nvSpPr>
            <p:spPr bwMode="auto">
              <a:xfrm rot="3599308">
                <a:off x="4520" y="2833"/>
                <a:ext cx="182" cy="106"/>
              </a:xfrm>
              <a:custGeom>
                <a:avLst/>
                <a:gdLst>
                  <a:gd name="T0" fmla="*/ 0 w 318"/>
                  <a:gd name="T1" fmla="*/ 1 h 185"/>
                  <a:gd name="T2" fmla="*/ 1 w 318"/>
                  <a:gd name="T3" fmla="*/ 1 h 185"/>
                  <a:gd name="T4" fmla="*/ 1 w 318"/>
                  <a:gd name="T5" fmla="*/ 1 h 185"/>
                  <a:gd name="T6" fmla="*/ 1 w 318"/>
                  <a:gd name="T7" fmla="*/ 1 h 185"/>
                  <a:gd name="T8" fmla="*/ 0 60000 65536"/>
                  <a:gd name="T9" fmla="*/ 0 60000 65536"/>
                  <a:gd name="T10" fmla="*/ 0 60000 65536"/>
                  <a:gd name="T11" fmla="*/ 0 60000 65536"/>
                  <a:gd name="T12" fmla="*/ 0 w 318"/>
                  <a:gd name="T13" fmla="*/ 0 h 185"/>
                  <a:gd name="T14" fmla="*/ 318 w 318"/>
                  <a:gd name="T15" fmla="*/ 185 h 185"/>
                </a:gdLst>
                <a:ahLst/>
                <a:cxnLst>
                  <a:cxn ang="T8">
                    <a:pos x="T0" y="T1"/>
                  </a:cxn>
                  <a:cxn ang="T9">
                    <a:pos x="T2" y="T3"/>
                  </a:cxn>
                  <a:cxn ang="T10">
                    <a:pos x="T4" y="T5"/>
                  </a:cxn>
                  <a:cxn ang="T11">
                    <a:pos x="T6" y="T7"/>
                  </a:cxn>
                </a:cxnLst>
                <a:rect l="T12" t="T13" r="T14" b="T15"/>
                <a:pathLst>
                  <a:path w="318" h="185">
                    <a:moveTo>
                      <a:pt x="0" y="185"/>
                    </a:moveTo>
                    <a:cubicBezTo>
                      <a:pt x="26" y="132"/>
                      <a:pt x="53" y="79"/>
                      <a:pt x="91" y="49"/>
                    </a:cubicBezTo>
                    <a:cubicBezTo>
                      <a:pt x="129" y="19"/>
                      <a:pt x="189" y="8"/>
                      <a:pt x="227" y="4"/>
                    </a:cubicBezTo>
                    <a:cubicBezTo>
                      <a:pt x="265" y="0"/>
                      <a:pt x="291" y="13"/>
                      <a:pt x="318" y="26"/>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94" name="Text Box 38"/>
              <p:cNvSpPr txBox="1">
                <a:spLocks noChangeArrowheads="1"/>
              </p:cNvSpPr>
              <p:nvPr/>
            </p:nvSpPr>
            <p:spPr bwMode="auto">
              <a:xfrm>
                <a:off x="4536" y="2543"/>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i="1" dirty="0">
                    <a:solidFill>
                      <a:schemeClr val="bg2">
                        <a:lumMod val="50000"/>
                      </a:schemeClr>
                    </a:solidFill>
                    <a:latin typeface="Times New Roman" pitchFamily="18" charset="0"/>
                    <a:sym typeface="Symbol" pitchFamily="18" charset="2"/>
                  </a:rPr>
                  <a:t></a:t>
                </a:r>
                <a:r>
                  <a:rPr lang="en-US" altLang="zh-CN" i="1" baseline="-25000" dirty="0">
                    <a:solidFill>
                      <a:schemeClr val="bg2">
                        <a:lumMod val="50000"/>
                      </a:schemeClr>
                    </a:solidFill>
                    <a:latin typeface="Times New Roman" pitchFamily="18" charset="0"/>
                    <a:sym typeface="Symbol" pitchFamily="18" charset="2"/>
                  </a:rPr>
                  <a:t>I</a:t>
                </a:r>
              </a:p>
            </p:txBody>
          </p:sp>
        </p:grpSp>
        <p:grpSp>
          <p:nvGrpSpPr>
            <p:cNvPr id="15385" name="Group 39"/>
            <p:cNvGrpSpPr>
              <a:grpSpLocks/>
            </p:cNvGrpSpPr>
            <p:nvPr/>
          </p:nvGrpSpPr>
          <p:grpSpPr bwMode="auto">
            <a:xfrm>
              <a:off x="3901" y="2976"/>
              <a:ext cx="1111" cy="413"/>
              <a:chOff x="3901" y="2976"/>
              <a:chExt cx="1111" cy="413"/>
            </a:xfrm>
          </p:grpSpPr>
          <p:grpSp>
            <p:nvGrpSpPr>
              <p:cNvPr id="15389" name="Group 40"/>
              <p:cNvGrpSpPr>
                <a:grpSpLocks/>
              </p:cNvGrpSpPr>
              <p:nvPr/>
            </p:nvGrpSpPr>
            <p:grpSpPr bwMode="auto">
              <a:xfrm>
                <a:off x="3901" y="2976"/>
                <a:ext cx="1111" cy="318"/>
                <a:chOff x="3901" y="2976"/>
                <a:chExt cx="1111" cy="318"/>
              </a:xfrm>
            </p:grpSpPr>
            <p:sp>
              <p:nvSpPr>
                <p:cNvPr id="15391" name="Oval 41"/>
                <p:cNvSpPr>
                  <a:spLocks noChangeArrowheads="1"/>
                </p:cNvSpPr>
                <p:nvPr/>
              </p:nvSpPr>
              <p:spPr bwMode="auto">
                <a:xfrm>
                  <a:off x="3946" y="2976"/>
                  <a:ext cx="1066" cy="275"/>
                </a:xfrm>
                <a:prstGeom prst="ellipse">
                  <a:avLst/>
                </a:prstGeom>
                <a:noFill/>
                <a:ln w="952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92" name="Freeform 42"/>
                <p:cNvSpPr>
                  <a:spLocks/>
                </p:cNvSpPr>
                <p:nvPr/>
              </p:nvSpPr>
              <p:spPr bwMode="auto">
                <a:xfrm>
                  <a:off x="3901" y="3067"/>
                  <a:ext cx="499" cy="227"/>
                </a:xfrm>
                <a:custGeom>
                  <a:avLst/>
                  <a:gdLst>
                    <a:gd name="T0" fmla="*/ 45 w 499"/>
                    <a:gd name="T1" fmla="*/ 0 h 227"/>
                    <a:gd name="T2" fmla="*/ 90 w 499"/>
                    <a:gd name="T3" fmla="*/ 0 h 227"/>
                    <a:gd name="T4" fmla="*/ 204 w 499"/>
                    <a:gd name="T5" fmla="*/ 114 h 227"/>
                    <a:gd name="T6" fmla="*/ 499 w 499"/>
                    <a:gd name="T7" fmla="*/ 159 h 227"/>
                    <a:gd name="T8" fmla="*/ 431 w 499"/>
                    <a:gd name="T9" fmla="*/ 227 h 227"/>
                    <a:gd name="T10" fmla="*/ 90 w 499"/>
                    <a:gd name="T11" fmla="*/ 136 h 227"/>
                    <a:gd name="T12" fmla="*/ 0 w 499"/>
                    <a:gd name="T13" fmla="*/ 0 h 227"/>
                    <a:gd name="T14" fmla="*/ 45 w 499"/>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499"/>
                    <a:gd name="T25" fmla="*/ 0 h 227"/>
                    <a:gd name="T26" fmla="*/ 499 w 499"/>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9" h="227">
                      <a:moveTo>
                        <a:pt x="45" y="0"/>
                      </a:moveTo>
                      <a:lnTo>
                        <a:pt x="90" y="0"/>
                      </a:lnTo>
                      <a:lnTo>
                        <a:pt x="204" y="114"/>
                      </a:lnTo>
                      <a:lnTo>
                        <a:pt x="499" y="159"/>
                      </a:lnTo>
                      <a:lnTo>
                        <a:pt x="431" y="227"/>
                      </a:lnTo>
                      <a:lnTo>
                        <a:pt x="90" y="136"/>
                      </a:lnTo>
                      <a:lnTo>
                        <a:pt x="0" y="0"/>
                      </a:lnTo>
                      <a:lnTo>
                        <a:pt x="4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390" name="Text Box 43"/>
              <p:cNvSpPr txBox="1">
                <a:spLocks noChangeArrowheads="1"/>
              </p:cNvSpPr>
              <p:nvPr/>
            </p:nvSpPr>
            <p:spPr bwMode="auto">
              <a:xfrm>
                <a:off x="4626" y="3158"/>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i="1" dirty="0">
                    <a:solidFill>
                      <a:schemeClr val="bg1"/>
                    </a:solidFill>
                    <a:latin typeface="Times New Roman" pitchFamily="18" charset="0"/>
                    <a:sym typeface="Symbol" pitchFamily="18" charset="2"/>
                  </a:rPr>
                  <a:t></a:t>
                </a:r>
                <a:r>
                  <a:rPr lang="en-US" altLang="zh-CN" i="1" baseline="-25000" dirty="0">
                    <a:solidFill>
                      <a:schemeClr val="bg1"/>
                    </a:solidFill>
                    <a:latin typeface="Times New Roman" pitchFamily="18" charset="0"/>
                    <a:sym typeface="Symbol" pitchFamily="18" charset="2"/>
                  </a:rPr>
                  <a:t>O</a:t>
                </a:r>
              </a:p>
            </p:txBody>
          </p:sp>
        </p:grpSp>
        <p:grpSp>
          <p:nvGrpSpPr>
            <p:cNvPr id="15386" name="Group 44"/>
            <p:cNvGrpSpPr>
              <a:grpSpLocks/>
            </p:cNvGrpSpPr>
            <p:nvPr/>
          </p:nvGrpSpPr>
          <p:grpSpPr bwMode="auto">
            <a:xfrm>
              <a:off x="4468" y="2931"/>
              <a:ext cx="635" cy="254"/>
              <a:chOff x="4468" y="2931"/>
              <a:chExt cx="635" cy="254"/>
            </a:xfrm>
          </p:grpSpPr>
          <p:sp>
            <p:nvSpPr>
              <p:cNvPr id="15387" name="Freeform 45"/>
              <p:cNvSpPr>
                <a:spLocks/>
              </p:cNvSpPr>
              <p:nvPr/>
            </p:nvSpPr>
            <p:spPr bwMode="auto">
              <a:xfrm>
                <a:off x="4468" y="3059"/>
                <a:ext cx="389" cy="126"/>
              </a:xfrm>
              <a:custGeom>
                <a:avLst/>
                <a:gdLst>
                  <a:gd name="T0" fmla="*/ 0 w 389"/>
                  <a:gd name="T1" fmla="*/ 122 h 126"/>
                  <a:gd name="T2" fmla="*/ 204 w 389"/>
                  <a:gd name="T3" fmla="*/ 122 h 126"/>
                  <a:gd name="T4" fmla="*/ 340 w 389"/>
                  <a:gd name="T5" fmla="*/ 99 h 126"/>
                  <a:gd name="T6" fmla="*/ 385 w 389"/>
                  <a:gd name="T7" fmla="*/ 54 h 126"/>
                  <a:gd name="T8" fmla="*/ 317 w 389"/>
                  <a:gd name="T9" fmla="*/ 8 h 126"/>
                  <a:gd name="T10" fmla="*/ 272 w 389"/>
                  <a:gd name="T11" fmla="*/ 8 h 126"/>
                  <a:gd name="T12" fmla="*/ 0 60000 65536"/>
                  <a:gd name="T13" fmla="*/ 0 60000 65536"/>
                  <a:gd name="T14" fmla="*/ 0 60000 65536"/>
                  <a:gd name="T15" fmla="*/ 0 60000 65536"/>
                  <a:gd name="T16" fmla="*/ 0 60000 65536"/>
                  <a:gd name="T17" fmla="*/ 0 60000 65536"/>
                  <a:gd name="T18" fmla="*/ 0 w 389"/>
                  <a:gd name="T19" fmla="*/ 0 h 126"/>
                  <a:gd name="T20" fmla="*/ 389 w 389"/>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89" h="126">
                    <a:moveTo>
                      <a:pt x="0" y="122"/>
                    </a:moveTo>
                    <a:cubicBezTo>
                      <a:pt x="73" y="124"/>
                      <a:pt x="147" y="126"/>
                      <a:pt x="204" y="122"/>
                    </a:cubicBezTo>
                    <a:cubicBezTo>
                      <a:pt x="261" y="118"/>
                      <a:pt x="310" y="110"/>
                      <a:pt x="340" y="99"/>
                    </a:cubicBezTo>
                    <a:cubicBezTo>
                      <a:pt x="370" y="88"/>
                      <a:pt x="389" y="69"/>
                      <a:pt x="385" y="54"/>
                    </a:cubicBezTo>
                    <a:cubicBezTo>
                      <a:pt x="381" y="39"/>
                      <a:pt x="336" y="16"/>
                      <a:pt x="317" y="8"/>
                    </a:cubicBezTo>
                    <a:cubicBezTo>
                      <a:pt x="298" y="0"/>
                      <a:pt x="285" y="4"/>
                      <a:pt x="272" y="8"/>
                    </a:cubicBezTo>
                  </a:path>
                </a:pathLst>
              </a:custGeom>
              <a:noFill/>
              <a:ln w="952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88" name="Text Box 46"/>
              <p:cNvSpPr txBox="1">
                <a:spLocks noChangeArrowheads="1"/>
              </p:cNvSpPr>
              <p:nvPr/>
            </p:nvSpPr>
            <p:spPr bwMode="auto">
              <a:xfrm>
                <a:off x="4785" y="2931"/>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i="1" dirty="0">
                    <a:solidFill>
                      <a:schemeClr val="bg1"/>
                    </a:solidFill>
                    <a:latin typeface="Times New Roman" pitchFamily="18" charset="0"/>
                    <a:sym typeface="Symbol" pitchFamily="18" charset="2"/>
                  </a:rPr>
                  <a:t></a:t>
                </a:r>
                <a:r>
                  <a:rPr lang="en-US" altLang="zh-CN" i="1" baseline="-25000" dirty="0">
                    <a:solidFill>
                      <a:schemeClr val="bg1"/>
                    </a:solidFill>
                    <a:latin typeface="Times New Roman" pitchFamily="18" charset="0"/>
                    <a:sym typeface="Symbol" pitchFamily="18" charset="2"/>
                  </a:rPr>
                  <a:t>I</a:t>
                </a:r>
              </a:p>
            </p:txBody>
          </p:sp>
        </p:grpSp>
      </p:grpSp>
      <p:sp>
        <p:nvSpPr>
          <p:cNvPr id="50" name="Rectangle 2"/>
          <p:cNvSpPr>
            <a:spLocks noGrp="1" noChangeArrowheads="1"/>
          </p:cNvSpPr>
          <p:nvPr>
            <p:ph type="title"/>
          </p:nvPr>
        </p:nvSpPr>
        <p:spPr>
          <a:xfrm>
            <a:off x="1199456" y="116632"/>
            <a:ext cx="9544049" cy="1412875"/>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1.3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BRDF</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反射</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方程</a:t>
            </a:r>
          </a:p>
        </p:txBody>
      </p:sp>
    </p:spTree>
    <p:extLst>
      <p:ext uri="{BB962C8B-B14F-4D97-AF65-F5344CB8AC3E}">
        <p14:creationId xmlns:p14="http://schemas.microsoft.com/office/powerpoint/2010/main" val="23458081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4659">
                                            <p:bg/>
                                          </p:spTgt>
                                        </p:tgtEl>
                                        <p:attrNameLst>
                                          <p:attrName>style.visibility</p:attrName>
                                        </p:attrNameLst>
                                      </p:cBhvr>
                                      <p:to>
                                        <p:strVal val="visible"/>
                                      </p:to>
                                    </p:set>
                                    <p:animEffect transition="in" filter="fade">
                                      <p:cBhvr>
                                        <p:cTn id="7" dur="500"/>
                                        <p:tgtEl>
                                          <p:spTgt spid="45465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4659">
                                            <p:txEl>
                                              <p:pRg st="0" end="0"/>
                                            </p:txEl>
                                          </p:spTgt>
                                        </p:tgtEl>
                                        <p:attrNameLst>
                                          <p:attrName>style.visibility</p:attrName>
                                        </p:attrNameLst>
                                      </p:cBhvr>
                                      <p:to>
                                        <p:strVal val="visible"/>
                                      </p:to>
                                    </p:set>
                                    <p:animEffect transition="in" filter="fade">
                                      <p:cBhvr>
                                        <p:cTn id="10" dur="500"/>
                                        <p:tgtEl>
                                          <p:spTgt spid="454659">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4659">
                                            <p:txEl>
                                              <p:pRg st="3" end="3"/>
                                            </p:txEl>
                                          </p:spTgt>
                                        </p:tgtEl>
                                        <p:attrNameLst>
                                          <p:attrName>style.visibility</p:attrName>
                                        </p:attrNameLst>
                                      </p:cBhvr>
                                      <p:to>
                                        <p:strVal val="visible"/>
                                      </p:to>
                                    </p:set>
                                    <p:animEffect transition="in" filter="fade">
                                      <p:cBhvr>
                                        <p:cTn id="15" dur="500"/>
                                        <p:tgtEl>
                                          <p:spTgt spid="45465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54660"/>
                                        </p:tgtEl>
                                        <p:attrNameLst>
                                          <p:attrName>style.visibility</p:attrName>
                                        </p:attrNameLst>
                                      </p:cBhvr>
                                      <p:to>
                                        <p:strVal val="visible"/>
                                      </p:to>
                                    </p:set>
                                    <p:animEffect transition="in" filter="fade">
                                      <p:cBhvr>
                                        <p:cTn id="18" dur="500"/>
                                        <p:tgtEl>
                                          <p:spTgt spid="454660"/>
                                        </p:tgtEl>
                                      </p:cBhvr>
                                    </p:animEffect>
                                  </p:childTnLst>
                                </p:cTn>
                              </p:par>
                              <p:par>
                                <p:cTn id="19" presetID="10" presetClass="entr" presetSubtype="0" fill="hold" nodeType="withEffect">
                                  <p:stCondLst>
                                    <p:cond delay="0"/>
                                  </p:stCondLst>
                                  <p:childTnLst>
                                    <p:set>
                                      <p:cBhvr>
                                        <p:cTn id="20" dur="1" fill="hold">
                                          <p:stCondLst>
                                            <p:cond delay="0"/>
                                          </p:stCondLst>
                                        </p:cTn>
                                        <p:tgtEl>
                                          <p:spTgt spid="454661"/>
                                        </p:tgtEl>
                                        <p:attrNameLst>
                                          <p:attrName>style.visibility</p:attrName>
                                        </p:attrNameLst>
                                      </p:cBhvr>
                                      <p:to>
                                        <p:strVal val="visible"/>
                                      </p:to>
                                    </p:set>
                                    <p:animEffect transition="in" filter="fade">
                                      <p:cBhvr>
                                        <p:cTn id="21" dur="500"/>
                                        <p:tgtEl>
                                          <p:spTgt spid="454661"/>
                                        </p:tgtEl>
                                      </p:cBhvr>
                                    </p:animEffect>
                                  </p:childTnLst>
                                </p:cTn>
                              </p:par>
                              <p:par>
                                <p:cTn id="22" presetID="10" presetClass="entr" presetSubtype="0" fill="hold" nodeType="withEffect">
                                  <p:stCondLst>
                                    <p:cond delay="0"/>
                                  </p:stCondLst>
                                  <p:childTnLst>
                                    <p:set>
                                      <p:cBhvr>
                                        <p:cTn id="23" dur="1" fill="hold">
                                          <p:stCondLst>
                                            <p:cond delay="0"/>
                                          </p:stCondLst>
                                        </p:cTn>
                                        <p:tgtEl>
                                          <p:spTgt spid="454662"/>
                                        </p:tgtEl>
                                        <p:attrNameLst>
                                          <p:attrName>style.visibility</p:attrName>
                                        </p:attrNameLst>
                                      </p:cBhvr>
                                      <p:to>
                                        <p:strVal val="visible"/>
                                      </p:to>
                                    </p:set>
                                    <p:animEffect transition="in" filter="fade">
                                      <p:cBhvr>
                                        <p:cTn id="24" dur="500"/>
                                        <p:tgtEl>
                                          <p:spTgt spid="45466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5466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454665"/>
                                        </p:tgtEl>
                                        <p:attrNameLst>
                                          <p:attrName>style.visibility</p:attrName>
                                        </p:attrNameLst>
                                      </p:cBhvr>
                                      <p:to>
                                        <p:strVal val="visible"/>
                                      </p:to>
                                    </p:set>
                                    <p:animEffect transition="in" filter="fade">
                                      <p:cBhvr>
                                        <p:cTn id="33" dur="500"/>
                                        <p:tgtEl>
                                          <p:spTgt spid="45466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4664"/>
                                        </p:tgtEl>
                                        <p:attrNameLst>
                                          <p:attrName>style.visibility</p:attrName>
                                        </p:attrNameLst>
                                      </p:cBhvr>
                                      <p:to>
                                        <p:strVal val="visible"/>
                                      </p:to>
                                    </p:set>
                                    <p:animEffect transition="in" filter="fade">
                                      <p:cBhvr>
                                        <p:cTn id="36" dur="500"/>
                                        <p:tgtEl>
                                          <p:spTgt spid="454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9" grpId="0" build="p" animBg="1"/>
      <p:bldP spid="4546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674054" y="3789040"/>
            <a:ext cx="2855908"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en-US" altLang="zh-CN" sz="32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获取</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方法</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2</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3593082922"/>
      </p:ext>
    </p:extLst>
  </p:cSld>
  <p:clrMapOvr>
    <a:masterClrMapping/>
  </p:clrMapOvr>
  <p:transition spd="slow" advClick="0" advTm="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51602" y="365125"/>
            <a:ext cx="10515164" cy="1325563"/>
          </a:xfrm>
        </p:spPr>
        <p:txBody>
          <a:bodyPr/>
          <a:lstStyle/>
          <a:p>
            <a:pPr lvl="1">
              <a:defRPr/>
            </a:pPr>
            <a:r>
              <a:rPr lang="en-US" altLang="zh-CN" sz="3600" b="1" dirty="0" smtClean="0">
                <a:latin typeface="Times New Roman" pitchFamily="18" charset="0"/>
              </a:rPr>
              <a:t>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2.1 BRDF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获取方法</a:t>
            </a:r>
          </a:p>
        </p:txBody>
      </p:sp>
      <p:sp>
        <p:nvSpPr>
          <p:cNvPr id="412675" name="Rectangle 3"/>
          <p:cNvSpPr>
            <a:spLocks noGrp="1" noChangeArrowheads="1"/>
          </p:cNvSpPr>
          <p:nvPr>
            <p:ph type="body" idx="1"/>
          </p:nvPr>
        </p:nvSpPr>
        <p:spPr>
          <a:xfrm>
            <a:off x="551384" y="1628800"/>
            <a:ext cx="11522496" cy="4351338"/>
          </a:xfrm>
        </p:spPr>
        <p:txBody>
          <a:bodyPr>
            <a:normAutofit fontScale="85000" lnSpcReduction="20000"/>
          </a:bodyPr>
          <a:lstStyle/>
          <a:p>
            <a:pPr marL="717550" lvl="1" indent="-342900" eaLnBrk="1" hangingPunct="0">
              <a:lnSpc>
                <a:spcPct val="140000"/>
              </a:lnSpc>
              <a:spcBef>
                <a:spcPts val="1800"/>
              </a:spcBef>
              <a:buFont typeface="Wingdings" panose="05000000000000000000" pitchFamily="2" charset="2"/>
              <a:buChar char="Ø"/>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测量方法</a:t>
            </a:r>
          </a:p>
          <a:p>
            <a:pPr marL="1260475" lvl="3" indent="-342900" eaLnBrk="1" hangingPunct="0">
              <a:lnSpc>
                <a:spcPct val="11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通过测量设备获取</a:t>
            </a:r>
            <a:r>
              <a:rPr lang="zh-CN" altLang="en-US" sz="2600" b="1" dirty="0">
                <a:solidFill>
                  <a:srgbClr val="FF0000"/>
                </a:solidFill>
                <a:latin typeface="微软雅黑" panose="020B0503020204020204" pitchFamily="34" charset="-122"/>
                <a:ea typeface="微软雅黑" panose="020B0503020204020204" pitchFamily="34" charset="-122"/>
              </a:rPr>
              <a:t>真实材料</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表面的</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BRDF</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，可采用：角度测定法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(goniometers)</a:t>
            </a:r>
          </a:p>
          <a:p>
            <a:pPr marL="1260475" lvl="3" indent="-342900" hangingPunct="0">
              <a:lnSpc>
                <a:spcPct val="11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双向反射计成像法</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(imaging </a:t>
            </a:r>
            <a:r>
              <a:rPr lang="en-US" altLang="zh-CN" sz="2600" b="1" dirty="0" err="1">
                <a:solidFill>
                  <a:schemeClr val="accent6">
                    <a:lumMod val="50000"/>
                  </a:schemeClr>
                </a:solidFill>
                <a:latin typeface="微软雅黑" panose="020B0503020204020204" pitchFamily="34" charset="-122"/>
                <a:ea typeface="微软雅黑" panose="020B0503020204020204" pitchFamily="34" charset="-122"/>
              </a:rPr>
              <a:t>bidrectional</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 </a:t>
            </a:r>
            <a:r>
              <a:rPr lang="en-US" altLang="zh-CN" sz="2600" b="1" dirty="0" err="1">
                <a:solidFill>
                  <a:schemeClr val="accent6">
                    <a:lumMod val="50000"/>
                  </a:schemeClr>
                </a:solidFill>
                <a:latin typeface="微软雅黑" panose="020B0503020204020204" pitchFamily="34" charset="-122"/>
                <a:ea typeface="微软雅黑" panose="020B0503020204020204" pitchFamily="34" charset="-122"/>
              </a:rPr>
              <a:t>reflectometers</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 </a:t>
            </a:r>
          </a:p>
          <a:p>
            <a:pPr marL="1260475" lvl="3" indent="-342900" eaLnBrk="1" hangingPunct="0">
              <a:lnSpc>
                <a:spcPct val="110000"/>
              </a:lnSpc>
              <a:spcBef>
                <a:spcPts val="1200"/>
              </a:spcBef>
              <a:buFont typeface="Arial" panose="020B0604020202020204" pitchFamily="34" charset="0"/>
              <a:buChar char="•"/>
              <a:defRPr/>
            </a:pP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BRDF Theoretic Models</a:t>
            </a:r>
          </a:p>
          <a:p>
            <a:pPr marL="717550" lvl="1" indent="-342900" hangingPunct="0">
              <a:lnSpc>
                <a:spcPct val="140000"/>
              </a:lnSpc>
              <a:spcBef>
                <a:spcPts val="1800"/>
              </a:spcBef>
              <a:buFont typeface="Wingdings" panose="05000000000000000000" pitchFamily="2" charset="2"/>
              <a:buChar char="Ø"/>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理论模型</a:t>
            </a:r>
          </a:p>
          <a:p>
            <a:pPr marL="1260475" lvl="3" indent="-342900" hangingPunct="0">
              <a:lnSpc>
                <a:spcPct val="11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不能表示特定的材质</a:t>
            </a:r>
          </a:p>
          <a:p>
            <a:pPr marL="717550" lvl="1" indent="-342900" hangingPunct="0">
              <a:lnSpc>
                <a:spcPct val="140000"/>
              </a:lnSpc>
              <a:spcBef>
                <a:spcPts val="1800"/>
              </a:spcBef>
              <a:buFont typeface="Wingdings" panose="05000000000000000000" pitchFamily="2" charset="2"/>
              <a:buChar char="Ø"/>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基于图像的方法</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(Image-based Methods)</a:t>
            </a:r>
          </a:p>
          <a:p>
            <a:pPr marL="1260475" lvl="3" indent="-342900" eaLnBrk="1" hangingPunct="0">
              <a:lnSpc>
                <a:spcPct val="110000"/>
              </a:lnSpc>
              <a:spcBef>
                <a:spcPts val="1200"/>
              </a:spcBef>
              <a:buFont typeface="Arial" panose="020B0604020202020204" pitchFamily="34" charset="0"/>
              <a:buChar char="•"/>
              <a:defRPr/>
            </a:pP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共享数据</a:t>
            </a:r>
          </a:p>
        </p:txBody>
      </p:sp>
    </p:spTree>
    <p:extLst>
      <p:ext uri="{BB962C8B-B14F-4D97-AF65-F5344CB8AC3E}">
        <p14:creationId xmlns:p14="http://schemas.microsoft.com/office/powerpoint/2010/main" val="5406220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2675">
                                            <p:bg/>
                                          </p:spTgt>
                                        </p:tgtEl>
                                        <p:attrNameLst>
                                          <p:attrName>style.visibility</p:attrName>
                                        </p:attrNameLst>
                                      </p:cBhvr>
                                      <p:to>
                                        <p:strVal val="visible"/>
                                      </p:to>
                                    </p:set>
                                    <p:animEffect transition="in" filter="fade">
                                      <p:cBhvr>
                                        <p:cTn id="7" dur="500"/>
                                        <p:tgtEl>
                                          <p:spTgt spid="41267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2675">
                                            <p:txEl>
                                              <p:pRg st="0" end="0"/>
                                            </p:txEl>
                                          </p:spTgt>
                                        </p:tgtEl>
                                        <p:attrNameLst>
                                          <p:attrName>style.visibility</p:attrName>
                                        </p:attrNameLst>
                                      </p:cBhvr>
                                      <p:to>
                                        <p:strVal val="visible"/>
                                      </p:to>
                                    </p:set>
                                    <p:animEffect transition="in" filter="fade">
                                      <p:cBhvr>
                                        <p:cTn id="10" dur="500"/>
                                        <p:tgtEl>
                                          <p:spTgt spid="41267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2675">
                                            <p:txEl>
                                              <p:pRg st="1" end="1"/>
                                            </p:txEl>
                                          </p:spTgt>
                                        </p:tgtEl>
                                        <p:attrNameLst>
                                          <p:attrName>style.visibility</p:attrName>
                                        </p:attrNameLst>
                                      </p:cBhvr>
                                      <p:to>
                                        <p:strVal val="visible"/>
                                      </p:to>
                                    </p:set>
                                    <p:animEffect transition="in" filter="fade">
                                      <p:cBhvr>
                                        <p:cTn id="13" dur="500"/>
                                        <p:tgtEl>
                                          <p:spTgt spid="41267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2675">
                                            <p:txEl>
                                              <p:pRg st="2" end="2"/>
                                            </p:txEl>
                                          </p:spTgt>
                                        </p:tgtEl>
                                        <p:attrNameLst>
                                          <p:attrName>style.visibility</p:attrName>
                                        </p:attrNameLst>
                                      </p:cBhvr>
                                      <p:to>
                                        <p:strVal val="visible"/>
                                      </p:to>
                                    </p:set>
                                    <p:animEffect transition="in" filter="fade">
                                      <p:cBhvr>
                                        <p:cTn id="16" dur="500"/>
                                        <p:tgtEl>
                                          <p:spTgt spid="41267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2675">
                                            <p:txEl>
                                              <p:pRg st="3" end="3"/>
                                            </p:txEl>
                                          </p:spTgt>
                                        </p:tgtEl>
                                        <p:attrNameLst>
                                          <p:attrName>style.visibility</p:attrName>
                                        </p:attrNameLst>
                                      </p:cBhvr>
                                      <p:to>
                                        <p:strVal val="visible"/>
                                      </p:to>
                                    </p:set>
                                    <p:animEffect transition="in" filter="fade">
                                      <p:cBhvr>
                                        <p:cTn id="19" dur="500"/>
                                        <p:tgtEl>
                                          <p:spTgt spid="41267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2675">
                                            <p:txEl>
                                              <p:pRg st="4" end="4"/>
                                            </p:txEl>
                                          </p:spTgt>
                                        </p:tgtEl>
                                        <p:attrNameLst>
                                          <p:attrName>style.visibility</p:attrName>
                                        </p:attrNameLst>
                                      </p:cBhvr>
                                      <p:to>
                                        <p:strVal val="visible"/>
                                      </p:to>
                                    </p:set>
                                    <p:animEffect transition="in" filter="fade">
                                      <p:cBhvr>
                                        <p:cTn id="22" dur="500"/>
                                        <p:tgtEl>
                                          <p:spTgt spid="41267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2675">
                                            <p:txEl>
                                              <p:pRg st="5" end="5"/>
                                            </p:txEl>
                                          </p:spTgt>
                                        </p:tgtEl>
                                        <p:attrNameLst>
                                          <p:attrName>style.visibility</p:attrName>
                                        </p:attrNameLst>
                                      </p:cBhvr>
                                      <p:to>
                                        <p:strVal val="visible"/>
                                      </p:to>
                                    </p:set>
                                    <p:animEffect transition="in" filter="fade">
                                      <p:cBhvr>
                                        <p:cTn id="25" dur="500"/>
                                        <p:tgtEl>
                                          <p:spTgt spid="41267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2675">
                                            <p:txEl>
                                              <p:pRg st="6" end="6"/>
                                            </p:txEl>
                                          </p:spTgt>
                                        </p:tgtEl>
                                        <p:attrNameLst>
                                          <p:attrName>style.visibility</p:attrName>
                                        </p:attrNameLst>
                                      </p:cBhvr>
                                      <p:to>
                                        <p:strVal val="visible"/>
                                      </p:to>
                                    </p:set>
                                    <p:animEffect transition="in" filter="fade">
                                      <p:cBhvr>
                                        <p:cTn id="28" dur="500"/>
                                        <p:tgtEl>
                                          <p:spTgt spid="41267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2675">
                                            <p:txEl>
                                              <p:pRg st="7" end="7"/>
                                            </p:txEl>
                                          </p:spTgt>
                                        </p:tgtEl>
                                        <p:attrNameLst>
                                          <p:attrName>style.visibility</p:attrName>
                                        </p:attrNameLst>
                                      </p:cBhvr>
                                      <p:to>
                                        <p:strVal val="visible"/>
                                      </p:to>
                                    </p:set>
                                    <p:animEffect transition="in" filter="fade">
                                      <p:cBhvr>
                                        <p:cTn id="31" dur="500"/>
                                        <p:tgtEl>
                                          <p:spTgt spid="4126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5"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83432" y="44451"/>
            <a:ext cx="9544049" cy="1412875"/>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2.2 BRDF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测量设备</a:t>
            </a:r>
          </a:p>
        </p:txBody>
      </p:sp>
      <p:pic>
        <p:nvPicPr>
          <p:cNvPr id="17411" name="Picture 3" descr="BRDF测量设备"/>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63600" y="1556793"/>
            <a:ext cx="4445000" cy="4340772"/>
          </a:xfrm>
          <a:noFill/>
        </p:spPr>
      </p:pic>
      <p:pic>
        <p:nvPicPr>
          <p:cNvPr id="17412" name="Picture 4" descr="BRDF测量设备——暗室和2d扫描结果"/>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568952" y="1131326"/>
            <a:ext cx="6623049" cy="5437750"/>
          </a:xfrm>
          <a:noFill/>
        </p:spPr>
      </p:pic>
    </p:spTree>
    <p:extLst>
      <p:ext uri="{BB962C8B-B14F-4D97-AF65-F5344CB8AC3E}">
        <p14:creationId xmlns:p14="http://schemas.microsoft.com/office/powerpoint/2010/main" val="382676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54453" y="96839"/>
            <a:ext cx="9544049" cy="1412875"/>
          </a:xfrm>
        </p:spPr>
        <p:txBody>
          <a:bodyPr>
            <a:normAutofit/>
          </a:bodyPr>
          <a:lstStyle/>
          <a:p>
            <a:pPr lvl="1">
              <a:defRPr/>
            </a:pPr>
            <a:r>
              <a:rPr lang="en-US" altLang="en-US" sz="3200" b="1" dirty="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可用的共享数据</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435" name="Rectangle 3"/>
          <p:cNvSpPr>
            <a:spLocks noGrp="1" noChangeArrowheads="1"/>
          </p:cNvSpPr>
          <p:nvPr>
            <p:ph type="body" sz="half" idx="1"/>
          </p:nvPr>
        </p:nvSpPr>
        <p:spPr>
          <a:xfrm>
            <a:off x="911424" y="1700808"/>
            <a:ext cx="10543117" cy="4114800"/>
          </a:xfrm>
        </p:spPr>
        <p:txBody>
          <a:bodyPr/>
          <a:lstStyle/>
          <a:p>
            <a:pPr marL="717550" lvl="1" indent="-342900" hangingPunct="0">
              <a:lnSpc>
                <a:spcPct val="13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Columbia-Utrecht Reflectance and Texture Database </a:t>
            </a:r>
          </a:p>
          <a:p>
            <a:pPr marL="1260475" lvl="3" indent="-342900" hangingPunct="0">
              <a:lnSpc>
                <a:spcPct val="100000"/>
              </a:lnSpc>
              <a:spcBef>
                <a:spcPts val="1200"/>
              </a:spcBef>
              <a:buFont typeface="Arial" panose="020B0604020202020204" pitchFamily="34" charset="0"/>
              <a:buChar char="•"/>
              <a:defRPr/>
            </a:pPr>
            <a:r>
              <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60 materials, 205 measurements per BRDF</a:t>
            </a:r>
          </a:p>
          <a:p>
            <a:pPr marL="717550" lvl="1" indent="-342900" eaLnBrk="1" hangingPunct="0">
              <a:lnSpc>
                <a:spcPct val="13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Cornell’s measurements</a:t>
            </a:r>
          </a:p>
          <a:p>
            <a:pPr marL="1260475" lvl="3" indent="-342900" eaLnBrk="1" hangingPunct="0">
              <a:lnSpc>
                <a:spcPct val="10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~10 materials, 1439 measurements per BRDF</a:t>
            </a:r>
          </a:p>
          <a:p>
            <a:pPr marL="717550" lvl="1" indent="-342900" eaLnBrk="1" hangingPunct="0">
              <a:lnSpc>
                <a:spcPct val="130000"/>
              </a:lnSpc>
              <a:spcBef>
                <a:spcPts val="1800"/>
              </a:spcBef>
              <a:buFont typeface="Wingdings" panose="05000000000000000000" pitchFamily="2" charset="2"/>
              <a:buChar char="Ø"/>
              <a:defRPr/>
            </a:pPr>
            <a:r>
              <a:rPr lang="en-US" altLang="zh-CN" b="1" dirty="0" err="1">
                <a:solidFill>
                  <a:schemeClr val="bg2">
                    <a:lumMod val="50000"/>
                  </a:schemeClr>
                </a:solidFill>
                <a:latin typeface="微软雅黑" panose="020B0503020204020204" pitchFamily="34" charset="-122"/>
                <a:ea typeface="微软雅黑" panose="020B0503020204020204" pitchFamily="34" charset="-122"/>
              </a:rPr>
              <a:t>Matusik’s</a:t>
            </a:r>
            <a:r>
              <a:rPr lang="en-US" altLang="zh-CN" b="1" dirty="0">
                <a:solidFill>
                  <a:schemeClr val="bg2">
                    <a:lumMod val="50000"/>
                  </a:schemeClr>
                </a:solidFill>
                <a:latin typeface="微软雅黑" panose="020B0503020204020204" pitchFamily="34" charset="-122"/>
                <a:ea typeface="微软雅黑" panose="020B0503020204020204" pitchFamily="34" charset="-122"/>
              </a:rPr>
              <a:t> image-based measurements</a:t>
            </a:r>
          </a:p>
          <a:p>
            <a:pPr marL="1260475" lvl="3" indent="-342900" hangingPunct="0">
              <a:lnSpc>
                <a:spcPct val="10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~100 materials, ~4 million measurements per BRDF</a:t>
            </a:r>
          </a:p>
          <a:p>
            <a:pPr marL="1260475" lvl="3" indent="-342900" hangingPunct="0">
              <a:lnSpc>
                <a:spcPct val="10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Include metals, plastic, paints, fabric, etc.</a:t>
            </a:r>
          </a:p>
          <a:p>
            <a:pPr eaLnBrk="1" hangingPunct="1"/>
            <a:endParaRPr lang="en-US" altLang="zh-CN" sz="2800" dirty="0" smtClean="0"/>
          </a:p>
        </p:txBody>
      </p:sp>
    </p:spTree>
    <p:extLst>
      <p:ext uri="{BB962C8B-B14F-4D97-AF65-F5344CB8AC3E}">
        <p14:creationId xmlns:p14="http://schemas.microsoft.com/office/powerpoint/2010/main" val="3591542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67408" y="404664"/>
            <a:ext cx="10515164" cy="1325563"/>
          </a:xfrm>
        </p:spPr>
        <p:txBody>
          <a:bodyPr>
            <a:normAutofit/>
          </a:bodyPr>
          <a:lstStyle/>
          <a:p>
            <a:pPr marL="717550" lvl="1" indent="-342900" hangingPunct="0">
              <a:lnSpc>
                <a:spcPct val="130000"/>
              </a:lnSpc>
              <a:spcBef>
                <a:spcPts val="1800"/>
              </a:spcBef>
              <a:buFont typeface="Wingdings" panose="05000000000000000000" pitchFamily="2" charset="2"/>
              <a:buChar char="Ø"/>
              <a:defRPr/>
            </a:pPr>
            <a:r>
              <a:rPr lang="en-US" altLang="zh-CN" sz="2400" b="1" dirty="0" err="1">
                <a:solidFill>
                  <a:schemeClr val="bg2">
                    <a:lumMod val="50000"/>
                  </a:schemeClr>
                </a:solidFill>
                <a:latin typeface="微软雅黑" panose="020B0503020204020204" pitchFamily="34" charset="-122"/>
                <a:ea typeface="微软雅黑" panose="020B0503020204020204" pitchFamily="34" charset="-122"/>
              </a:rPr>
              <a:t>Matusik’s</a:t>
            </a:r>
            <a:r>
              <a:rPr lang="en-US" altLang="zh-CN" sz="2400" b="1" dirty="0">
                <a:solidFill>
                  <a:schemeClr val="bg2">
                    <a:lumMod val="50000"/>
                  </a:schemeClr>
                </a:solidFill>
                <a:latin typeface="微软雅黑" panose="020B0503020204020204" pitchFamily="34" charset="-122"/>
                <a:ea typeface="微软雅黑" panose="020B0503020204020204" pitchFamily="34" charset="-122"/>
              </a:rPr>
              <a:t> measurements</a:t>
            </a:r>
          </a:p>
        </p:txBody>
      </p:sp>
      <p:pic>
        <p:nvPicPr>
          <p:cNvPr id="1945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55640" y="1484784"/>
            <a:ext cx="4968552" cy="4824536"/>
          </a:xfrm>
          <a:noFill/>
        </p:spPr>
      </p:pic>
      <p:sp>
        <p:nvSpPr>
          <p:cNvPr id="19460" name="Text Box 4"/>
          <p:cNvSpPr txBox="1">
            <a:spLocks noChangeArrowheads="1"/>
          </p:cNvSpPr>
          <p:nvPr/>
        </p:nvSpPr>
        <p:spPr bwMode="auto">
          <a:xfrm>
            <a:off x="3935760" y="6309320"/>
            <a:ext cx="335914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solidFill>
                  <a:schemeClr val="bg2">
                    <a:lumMod val="50000"/>
                  </a:schemeClr>
                </a:solidFill>
              </a:rPr>
              <a:t>部分数据已经网络共享</a:t>
            </a:r>
          </a:p>
        </p:txBody>
      </p:sp>
    </p:spTree>
    <p:extLst>
      <p:ext uri="{BB962C8B-B14F-4D97-AF65-F5344CB8AC3E}">
        <p14:creationId xmlns:p14="http://schemas.microsoft.com/office/powerpoint/2010/main" val="222205465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2.4 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理论模型分类</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0483" name="Rectangle 3"/>
          <p:cNvSpPr>
            <a:spLocks noGrp="1" noChangeArrowheads="1"/>
          </p:cNvSpPr>
          <p:nvPr>
            <p:ph type="body" sz="half" idx="1"/>
          </p:nvPr>
        </p:nvSpPr>
        <p:spPr>
          <a:xfrm>
            <a:off x="1265768" y="1412776"/>
            <a:ext cx="5693833" cy="4683224"/>
          </a:xfrm>
        </p:spPr>
        <p:txBody>
          <a:bodyPr>
            <a:normAutofit fontScale="92500" lnSpcReduction="20000"/>
          </a:bodyPr>
          <a:lstStyle/>
          <a:p>
            <a:pPr marL="717550" lvl="1" indent="-342900" eaLnBrk="1" hangingPunct="0">
              <a:lnSpc>
                <a:spcPct val="140000"/>
              </a:lnSpc>
              <a:spcBef>
                <a:spcPts val="1800"/>
              </a:spcBef>
              <a:buFont typeface="Wingdings" panose="05000000000000000000" pitchFamily="2" charset="2"/>
              <a:buChar char="Ø"/>
              <a:defRPr/>
            </a:pP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Phenomenological</a:t>
            </a:r>
          </a:p>
          <a:p>
            <a:pPr marL="1260475" lvl="3" indent="-342900" eaLnBrk="1" hangingPunct="0">
              <a:lnSpc>
                <a:spcPct val="110000"/>
              </a:lnSpc>
              <a:spcBef>
                <a:spcPts val="1200"/>
              </a:spcBef>
              <a:buFont typeface="Arial" panose="020B0604020202020204" pitchFamily="34" charset="0"/>
              <a:buChar char="•"/>
              <a:defRPr/>
            </a:pPr>
            <a:r>
              <a:rPr lang="en-US" altLang="zh-CN" b="1" dirty="0" err="1" smtClean="0">
                <a:solidFill>
                  <a:schemeClr val="accent6">
                    <a:lumMod val="50000"/>
                  </a:schemeClr>
                </a:solidFill>
                <a:latin typeface="微软雅黑" panose="020B0503020204020204" pitchFamily="34" charset="-122"/>
                <a:ea typeface="微软雅黑" panose="020B0503020204020204" pitchFamily="34" charset="-122"/>
              </a:rPr>
              <a:t>Phong</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[75]</a:t>
            </a:r>
          </a:p>
          <a:p>
            <a:pPr marL="1260475" lvl="3" indent="-342900" eaLnBrk="1" hangingPunct="0">
              <a:lnSpc>
                <a:spcPct val="110000"/>
              </a:lnSpc>
              <a:spcBef>
                <a:spcPts val="1200"/>
              </a:spcBef>
              <a:buFont typeface="Arial" panose="020B0604020202020204" pitchFamily="34" charset="0"/>
              <a:buChar char="•"/>
              <a:defRPr/>
            </a:pPr>
            <a:r>
              <a:rPr lang="en-US" altLang="zh-CN" b="1" dirty="0" err="1" smtClean="0">
                <a:solidFill>
                  <a:schemeClr val="accent6">
                    <a:lumMod val="50000"/>
                  </a:schemeClr>
                </a:solidFill>
                <a:latin typeface="微软雅黑" panose="020B0503020204020204" pitchFamily="34" charset="-122"/>
                <a:ea typeface="微软雅黑" panose="020B0503020204020204" pitchFamily="34" charset="-122"/>
              </a:rPr>
              <a:t>Blinn-Phong</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[77]</a:t>
            </a:r>
          </a:p>
          <a:p>
            <a:pPr marL="1260475" lvl="3" indent="-342900" eaLnBrk="1" hangingPunct="0">
              <a:lnSpc>
                <a:spcPct val="110000"/>
              </a:lnSpc>
              <a:spcBef>
                <a:spcPts val="1200"/>
              </a:spcBef>
              <a:buFont typeface="Arial" panose="020B0604020202020204" pitchFamily="34" charset="0"/>
              <a:buChar char="•"/>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Ward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[92]</a:t>
            </a:r>
          </a:p>
          <a:p>
            <a:pPr marL="1260475" lvl="3" indent="-342900" eaLnBrk="1" hangingPunct="0">
              <a:lnSpc>
                <a:spcPct val="110000"/>
              </a:lnSpc>
              <a:spcBef>
                <a:spcPts val="1200"/>
              </a:spcBef>
              <a:buFont typeface="Arial" panose="020B0604020202020204" pitchFamily="34" charset="0"/>
              <a:buChar char="•"/>
              <a:defRPr/>
            </a:pPr>
            <a:r>
              <a:rPr lang="en-US" altLang="zh-CN" b="1" dirty="0" err="1" smtClean="0">
                <a:solidFill>
                  <a:schemeClr val="accent6">
                    <a:lumMod val="50000"/>
                  </a:schemeClr>
                </a:solidFill>
                <a:latin typeface="微软雅黑" panose="020B0503020204020204" pitchFamily="34" charset="-122"/>
                <a:ea typeface="微软雅黑" panose="020B0503020204020204" pitchFamily="34" charset="-122"/>
              </a:rPr>
              <a:t>Lafortune</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et al. [97]</a:t>
            </a:r>
          </a:p>
          <a:p>
            <a:pPr marL="1260475" lvl="3" indent="-342900" eaLnBrk="1" hangingPunct="0">
              <a:lnSpc>
                <a:spcPct val="110000"/>
              </a:lnSpc>
              <a:spcBef>
                <a:spcPts val="1200"/>
              </a:spcBef>
              <a:buFont typeface="Arial" panose="020B0604020202020204" pitchFamily="34" charset="0"/>
              <a:buChar char="•"/>
              <a:defRPr/>
            </a:pPr>
            <a:r>
              <a:rPr lang="en-US" altLang="zh-CN" b="1" dirty="0" err="1" smtClean="0">
                <a:solidFill>
                  <a:schemeClr val="accent6">
                    <a:lumMod val="50000"/>
                  </a:schemeClr>
                </a:solidFill>
                <a:latin typeface="微软雅黑" panose="020B0503020204020204" pitchFamily="34" charset="-122"/>
                <a:ea typeface="微软雅黑" panose="020B0503020204020204" pitchFamily="34" charset="-122"/>
              </a:rPr>
              <a:t>Ashikhmin</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et al. [00]</a:t>
            </a:r>
          </a:p>
          <a:p>
            <a:pPr marL="717550" lvl="1" indent="-342900" hangingPunct="0">
              <a:lnSpc>
                <a:spcPct val="140000"/>
              </a:lnSpc>
              <a:spcBef>
                <a:spcPts val="1800"/>
              </a:spcBef>
              <a:buFont typeface="Wingdings" panose="05000000000000000000" pitchFamily="2" charset="2"/>
              <a:buChar char="Ø"/>
              <a:defRPr/>
            </a:pP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Physical</a:t>
            </a:r>
          </a:p>
          <a:p>
            <a:pPr marL="1260475" lvl="3" indent="-342900" eaLnBrk="1" hangingPunct="0">
              <a:lnSpc>
                <a:spcPct val="120000"/>
              </a:lnSpc>
              <a:spcBef>
                <a:spcPts val="1200"/>
              </a:spcBef>
              <a:buFont typeface="Arial" panose="020B0604020202020204" pitchFamily="34" charset="0"/>
              <a:buChar char="•"/>
              <a:defRPr/>
            </a:pPr>
            <a:r>
              <a:rPr lang="en-US" altLang="zh-CN" sz="2600" b="1" dirty="0" smtClean="0">
                <a:solidFill>
                  <a:schemeClr val="accent6">
                    <a:lumMod val="50000"/>
                  </a:schemeClr>
                </a:solidFill>
                <a:latin typeface="微软雅黑" panose="020B0503020204020204" pitchFamily="34" charset="-122"/>
                <a:ea typeface="微软雅黑" panose="020B0503020204020204" pitchFamily="34" charset="-122"/>
              </a:rPr>
              <a:t>Cook-Torrance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[81]</a:t>
            </a:r>
          </a:p>
          <a:p>
            <a:pPr marL="1260475" lvl="3" indent="-342900" eaLnBrk="1" hangingPunct="0">
              <a:lnSpc>
                <a:spcPct val="120000"/>
              </a:lnSpc>
              <a:spcBef>
                <a:spcPts val="1200"/>
              </a:spcBef>
              <a:buFont typeface="Arial" panose="020B0604020202020204" pitchFamily="34" charset="0"/>
              <a:buChar char="•"/>
              <a:defRPr/>
            </a:pPr>
            <a:r>
              <a:rPr lang="en-US" altLang="zh-CN" sz="2600" b="1" dirty="0" smtClean="0">
                <a:solidFill>
                  <a:schemeClr val="accent6">
                    <a:lumMod val="50000"/>
                  </a:schemeClr>
                </a:solidFill>
                <a:latin typeface="微软雅黑" panose="020B0503020204020204" pitchFamily="34" charset="-122"/>
                <a:ea typeface="微软雅黑" panose="020B0503020204020204" pitchFamily="34" charset="-122"/>
              </a:rPr>
              <a:t>He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et al. [91]</a:t>
            </a:r>
          </a:p>
          <a:p>
            <a:pPr eaLnBrk="1" hangingPunct="1"/>
            <a:endParaRPr lang="en-US" altLang="zh-CN" sz="2800" b="1" dirty="0" smtClean="0"/>
          </a:p>
        </p:txBody>
      </p:sp>
      <p:sp>
        <p:nvSpPr>
          <p:cNvPr id="20484" name="Text Box 7"/>
          <p:cNvSpPr txBox="1">
            <a:spLocks noChangeArrowheads="1"/>
          </p:cNvSpPr>
          <p:nvPr/>
        </p:nvSpPr>
        <p:spPr bwMode="auto">
          <a:xfrm>
            <a:off x="9264651" y="3321051"/>
            <a:ext cx="21590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solidFill>
                  <a:srgbClr val="009900"/>
                </a:solidFill>
              </a:rPr>
              <a:t>Roughly</a:t>
            </a:r>
          </a:p>
          <a:p>
            <a:pPr eaLnBrk="1" hangingPunct="1"/>
            <a:r>
              <a:rPr lang="en-US" altLang="zh-CN" b="1">
                <a:solidFill>
                  <a:srgbClr val="009900"/>
                </a:solidFill>
              </a:rPr>
              <a:t>increasing</a:t>
            </a:r>
          </a:p>
          <a:p>
            <a:pPr eaLnBrk="1" hangingPunct="1"/>
            <a:r>
              <a:rPr lang="en-US" altLang="zh-CN" b="1">
                <a:solidFill>
                  <a:srgbClr val="009900"/>
                </a:solidFill>
              </a:rPr>
              <a:t>computation</a:t>
            </a:r>
          </a:p>
          <a:p>
            <a:pPr eaLnBrk="1" hangingPunct="1"/>
            <a:r>
              <a:rPr lang="en-US" altLang="zh-CN" b="1">
                <a:solidFill>
                  <a:srgbClr val="009900"/>
                </a:solidFill>
              </a:rPr>
              <a:t>time</a:t>
            </a:r>
          </a:p>
          <a:p>
            <a:pPr eaLnBrk="1" hangingPunct="1">
              <a:spcBef>
                <a:spcPct val="50000"/>
              </a:spcBef>
            </a:pPr>
            <a:endParaRPr lang="en-US" altLang="zh-CN" b="1">
              <a:solidFill>
                <a:srgbClr val="009900"/>
              </a:solidFill>
            </a:endParaRPr>
          </a:p>
        </p:txBody>
      </p:sp>
      <p:sp>
        <p:nvSpPr>
          <p:cNvPr id="20485" name="AutoShape 8"/>
          <p:cNvSpPr>
            <a:spLocks noChangeArrowheads="1"/>
          </p:cNvSpPr>
          <p:nvPr/>
        </p:nvSpPr>
        <p:spPr bwMode="auto">
          <a:xfrm>
            <a:off x="8591551" y="2636838"/>
            <a:ext cx="431800" cy="2989262"/>
          </a:xfrm>
          <a:prstGeom prst="downArrow">
            <a:avLst>
              <a:gd name="adj1" fmla="val 50000"/>
              <a:gd name="adj2" fmla="val 230760"/>
            </a:avLst>
          </a:prstGeom>
          <a:solidFill>
            <a:srgbClr val="006600"/>
          </a:solidFill>
          <a:ln w="9525">
            <a:solidFill>
              <a:srgbClr val="006600"/>
            </a:solidFill>
            <a:miter lim="800000"/>
            <a:headEnd/>
            <a:tailEnd/>
          </a:ln>
        </p:spPr>
        <p:txBody>
          <a:bodyPr vert="eaVert" wrap="none" anchor="ctr"/>
          <a:lstStyle/>
          <a:p>
            <a:pPr algn="ctr"/>
            <a:endParaRPr lang="zh-CN" altLang="zh-CN">
              <a:solidFill>
                <a:srgbClr val="006600"/>
              </a:solidFill>
            </a:endParaRPr>
          </a:p>
        </p:txBody>
      </p:sp>
    </p:spTree>
    <p:extLst>
      <p:ext uri="{BB962C8B-B14F-4D97-AF65-F5344CB8AC3E}">
        <p14:creationId xmlns:p14="http://schemas.microsoft.com/office/powerpoint/2010/main" val="23899022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lvl="1">
              <a:spcBef>
                <a:spcPts val="3000"/>
              </a:spcBef>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上讲内容</a:t>
            </a:r>
          </a:p>
        </p:txBody>
      </p:sp>
      <p:sp>
        <p:nvSpPr>
          <p:cNvPr id="4099" name="Rectangle 3"/>
          <p:cNvSpPr>
            <a:spLocks noGrp="1" noChangeArrowheads="1"/>
          </p:cNvSpPr>
          <p:nvPr>
            <p:ph type="body" idx="1"/>
          </p:nvPr>
        </p:nvSpPr>
        <p:spPr>
          <a:xfrm>
            <a:off x="1199457" y="1600200"/>
            <a:ext cx="5832648" cy="5257800"/>
          </a:xfrm>
        </p:spPr>
        <p:txBody>
          <a:bodyPr/>
          <a:lstStyle/>
          <a:p>
            <a:pPr lvl="1" indent="0">
              <a:spcBef>
                <a:spcPts val="2400"/>
              </a:spcBef>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局部光照模型</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光源</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环境光</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漫反射</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镜面反射</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光强衰减</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颜色</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透明度</a:t>
            </a:r>
          </a:p>
          <a:p>
            <a:pPr marL="717550" lvl="1" indent="-342900" eaLnBrk="1" hangingPunct="0">
              <a:lnSpc>
                <a:spcPct val="120000"/>
              </a:lnSpc>
              <a:spcBef>
                <a:spcPts val="600"/>
              </a:spcBef>
              <a:buFont typeface="Wingdings" panose="05000000000000000000" pitchFamily="2" charset="2"/>
              <a:buChar char="Ø"/>
              <a:defRPr/>
            </a:pP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0458468"/>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5" name="Rectangle 3"/>
          <p:cNvSpPr>
            <a:spLocks noGrp="1" noChangeArrowheads="1"/>
          </p:cNvSpPr>
          <p:nvPr>
            <p:ph type="body" sz="half" idx="1"/>
          </p:nvPr>
        </p:nvSpPr>
        <p:spPr>
          <a:xfrm>
            <a:off x="1127448" y="1772816"/>
            <a:ext cx="9247717" cy="4114800"/>
          </a:xfrm>
        </p:spPr>
        <p:txBody>
          <a:bodyPr>
            <a:normAutofit fontScale="92500" lnSpcReduction="20000"/>
          </a:bodyPr>
          <a:lstStyle/>
          <a:p>
            <a:pPr marL="717550" lvl="1" indent="-342900" hangingPunct="0">
              <a:lnSpc>
                <a:spcPct val="130000"/>
              </a:lnSpc>
              <a:spcBef>
                <a:spcPts val="18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不同</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理论模型之间的区别</a:t>
            </a:r>
          </a:p>
          <a:p>
            <a:pPr marL="1260475" lvl="3" indent="-342900" hangingPunct="0">
              <a:lnSpc>
                <a:spcPct val="100000"/>
              </a:lnSpc>
              <a:spcBef>
                <a:spcPts val="1200"/>
              </a:spcBef>
              <a:buFont typeface="Arial" panose="020B0604020202020204" pitchFamily="34" charset="0"/>
              <a:buChar char="•"/>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Specular lobe</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镜面叶的方向不同</a:t>
            </a:r>
          </a:p>
          <a:p>
            <a:pPr marL="1616075" lvl="2" indent="-342900" defTabSz="525463">
              <a:buSzPct val="60000"/>
              <a:buFont typeface="Wingdings" panose="05000000000000000000" pitchFamily="2" charset="2"/>
              <a:buChar char="n"/>
            </a:pPr>
            <a:r>
              <a:rPr lang="zh-CN" altLang="en-US" sz="2200" b="1" dirty="0">
                <a:solidFill>
                  <a:schemeClr val="bg2">
                    <a:lumMod val="50000"/>
                  </a:schemeClr>
                </a:solidFill>
              </a:rPr>
              <a:t>镜向方向  </a:t>
            </a:r>
            <a:r>
              <a:rPr lang="en-US" altLang="zh-CN" sz="2200" b="1" dirty="0">
                <a:solidFill>
                  <a:schemeClr val="bg2">
                    <a:lumMod val="50000"/>
                  </a:schemeClr>
                </a:solidFill>
              </a:rPr>
              <a:t>Mirror lobe</a:t>
            </a:r>
          </a:p>
          <a:p>
            <a:pPr marL="1616075" lvl="2" indent="-342900" defTabSz="525463">
              <a:buSzPct val="60000"/>
              <a:buFont typeface="Wingdings" panose="05000000000000000000" pitchFamily="2" charset="2"/>
              <a:buChar char="n"/>
            </a:pPr>
            <a:r>
              <a:rPr lang="zh-CN" altLang="en-US" sz="2200" b="1" dirty="0">
                <a:solidFill>
                  <a:schemeClr val="bg2">
                    <a:lumMod val="50000"/>
                  </a:schemeClr>
                </a:solidFill>
              </a:rPr>
              <a:t>半角向量方向  </a:t>
            </a:r>
            <a:r>
              <a:rPr lang="en-US" altLang="zh-CN" sz="2200" b="1" dirty="0">
                <a:solidFill>
                  <a:schemeClr val="bg2">
                    <a:lumMod val="50000"/>
                  </a:schemeClr>
                </a:solidFill>
              </a:rPr>
              <a:t>Half vector lobe</a:t>
            </a:r>
          </a:p>
          <a:p>
            <a:pPr marL="1260475" lvl="3" indent="-342900" eaLnBrk="1" hangingPunct="0">
              <a:lnSpc>
                <a:spcPct val="100000"/>
              </a:lnSpc>
              <a:spcBef>
                <a:spcPts val="1200"/>
              </a:spcBef>
              <a:buFont typeface="Arial" panose="020B0604020202020204" pitchFamily="34" charset="0"/>
              <a:buChar char="•"/>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Specular lobe</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的会聚系数不同</a:t>
            </a:r>
          </a:p>
          <a:p>
            <a:pPr marL="1616075" lvl="2" indent="-342900" defTabSz="525463" eaLnBrk="1" hangingPunct="1">
              <a:buSzPct val="60000"/>
              <a:buFont typeface="Wingdings" panose="05000000000000000000" pitchFamily="2" charset="2"/>
              <a:buChar char="n"/>
            </a:pPr>
            <a:r>
              <a:rPr lang="en-US" altLang="zh-CN" sz="2200" b="1" dirty="0" err="1" smtClean="0">
                <a:solidFill>
                  <a:schemeClr val="bg2">
                    <a:lumMod val="50000"/>
                  </a:schemeClr>
                </a:solidFill>
              </a:rPr>
              <a:t>Cos</a:t>
            </a:r>
            <a:r>
              <a:rPr lang="en-US" altLang="zh-CN" sz="2200" b="1" baseline="30000" dirty="0" err="1" smtClean="0">
                <a:solidFill>
                  <a:schemeClr val="bg2">
                    <a:lumMod val="50000"/>
                  </a:schemeClr>
                </a:solidFill>
              </a:rPr>
              <a:t>n</a:t>
            </a:r>
            <a:endParaRPr lang="en-US" altLang="zh-CN" sz="2200" b="1" baseline="30000" dirty="0" smtClean="0">
              <a:solidFill>
                <a:schemeClr val="bg2">
                  <a:lumMod val="50000"/>
                </a:schemeClr>
              </a:solidFill>
            </a:endParaRPr>
          </a:p>
          <a:p>
            <a:pPr marL="1616075" lvl="2" indent="-342900" defTabSz="525463" eaLnBrk="1" hangingPunct="1">
              <a:buSzPct val="60000"/>
              <a:buFont typeface="Wingdings" panose="05000000000000000000" pitchFamily="2" charset="2"/>
              <a:buChar char="n"/>
            </a:pPr>
            <a:r>
              <a:rPr lang="en-US" altLang="zh-CN" sz="2200" b="1" dirty="0" smtClean="0">
                <a:solidFill>
                  <a:schemeClr val="bg2">
                    <a:lumMod val="50000"/>
                  </a:schemeClr>
                </a:solidFill>
              </a:rPr>
              <a:t>Gaussian</a:t>
            </a:r>
            <a:r>
              <a:rPr lang="zh-CN" altLang="en-US" sz="2200" b="1" dirty="0" smtClean="0">
                <a:solidFill>
                  <a:schemeClr val="bg2">
                    <a:lumMod val="50000"/>
                  </a:schemeClr>
                </a:solidFill>
              </a:rPr>
              <a:t>分布</a:t>
            </a:r>
          </a:p>
          <a:p>
            <a:pPr marL="1260475" lvl="3" indent="-342900" hangingPunct="0">
              <a:lnSpc>
                <a:spcPct val="100000"/>
              </a:lnSpc>
              <a:spcBef>
                <a:spcPts val="12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是否考虑</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Fresnel</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反射效应</a:t>
            </a:r>
          </a:p>
          <a:p>
            <a:pPr marL="1616075" lvl="2" indent="-342900" defTabSz="525463" eaLnBrk="1" hangingPunct="1">
              <a:buSzPct val="60000"/>
              <a:buFont typeface="Wingdings" panose="05000000000000000000" pitchFamily="2" charset="2"/>
              <a:buChar char="n"/>
            </a:pPr>
            <a:r>
              <a:rPr lang="zh-CN" altLang="en-US" sz="2200" b="1" dirty="0">
                <a:solidFill>
                  <a:schemeClr val="bg2">
                    <a:lumMod val="50000"/>
                  </a:schemeClr>
                </a:solidFill>
              </a:rPr>
              <a:t>在接近近掠角</a:t>
            </a:r>
            <a:r>
              <a:rPr lang="en-US" altLang="zh-CN" sz="2200" b="1" dirty="0">
                <a:solidFill>
                  <a:schemeClr val="bg2">
                    <a:lumMod val="50000"/>
                  </a:schemeClr>
                </a:solidFill>
              </a:rPr>
              <a:t>grazing </a:t>
            </a:r>
            <a:r>
              <a:rPr lang="en-US" altLang="zh-CN" sz="2200" b="1" dirty="0" smtClean="0">
                <a:solidFill>
                  <a:schemeClr val="bg2">
                    <a:lumMod val="50000"/>
                  </a:schemeClr>
                </a:solidFill>
              </a:rPr>
              <a:t>angle</a:t>
            </a:r>
          </a:p>
          <a:p>
            <a:pPr marL="1879600" lvl="2" indent="-606425" defTabSz="525463" eaLnBrk="1" hangingPunct="1">
              <a:buSzPct val="60000"/>
            </a:pPr>
            <a:r>
              <a:rPr lang="zh-CN" altLang="en-US" sz="2200" b="1" dirty="0" smtClean="0">
                <a:solidFill>
                  <a:schemeClr val="bg2">
                    <a:lumMod val="50000"/>
                  </a:schemeClr>
                </a:solidFill>
              </a:rPr>
              <a:t>   时曲面具有更大的反射分量</a:t>
            </a:r>
          </a:p>
          <a:p>
            <a:pPr lvl="2" eaLnBrk="1" hangingPunct="1"/>
            <a:endParaRPr lang="zh-CN" altLang="en-US" sz="2000" b="1" dirty="0" smtClean="0"/>
          </a:p>
          <a:p>
            <a:pPr lvl="1" eaLnBrk="1" hangingPunct="1"/>
            <a:endParaRPr lang="zh-CN" altLang="en-US" sz="2400" b="1" dirty="0" smtClean="0"/>
          </a:p>
          <a:p>
            <a:pPr lvl="1" eaLnBrk="1" hangingPunct="1"/>
            <a:endParaRPr lang="en-US" altLang="zh-CN" sz="2400" b="1" dirty="0" smtClean="0"/>
          </a:p>
        </p:txBody>
      </p:sp>
      <p:pic>
        <p:nvPicPr>
          <p:cNvPr id="422918" name="Picture 6"/>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7896200" y="908720"/>
            <a:ext cx="3141133" cy="1656184"/>
          </a:xfrm>
          <a:noFill/>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2872783"/>
            <a:ext cx="4288290"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title"/>
          </p:nvPr>
        </p:nvSpPr>
        <p:spPr>
          <a:xfrm>
            <a:off x="1242485" y="96839"/>
            <a:ext cx="9544049" cy="1412875"/>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2.4 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理论模型分类</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870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2915">
                                            <p:bg/>
                                          </p:spTgt>
                                        </p:tgtEl>
                                        <p:attrNameLst>
                                          <p:attrName>style.visibility</p:attrName>
                                        </p:attrNameLst>
                                      </p:cBhvr>
                                      <p:to>
                                        <p:strVal val="visible"/>
                                      </p:to>
                                    </p:set>
                                    <p:animEffect transition="in" filter="fade">
                                      <p:cBhvr>
                                        <p:cTn id="7" dur="500"/>
                                        <p:tgtEl>
                                          <p:spTgt spid="4229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2915">
                                            <p:txEl>
                                              <p:pRg st="0" end="0"/>
                                            </p:txEl>
                                          </p:spTgt>
                                        </p:tgtEl>
                                        <p:attrNameLst>
                                          <p:attrName>style.visibility</p:attrName>
                                        </p:attrNameLst>
                                      </p:cBhvr>
                                      <p:to>
                                        <p:strVal val="visible"/>
                                      </p:to>
                                    </p:set>
                                    <p:animEffect transition="in" filter="fade">
                                      <p:cBhvr>
                                        <p:cTn id="10" dur="500"/>
                                        <p:tgtEl>
                                          <p:spTgt spid="42291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2915">
                                            <p:txEl>
                                              <p:pRg st="1" end="1"/>
                                            </p:txEl>
                                          </p:spTgt>
                                        </p:tgtEl>
                                        <p:attrNameLst>
                                          <p:attrName>style.visibility</p:attrName>
                                        </p:attrNameLst>
                                      </p:cBhvr>
                                      <p:to>
                                        <p:strVal val="visible"/>
                                      </p:to>
                                    </p:set>
                                    <p:animEffect transition="in" filter="fade">
                                      <p:cBhvr>
                                        <p:cTn id="13" dur="500"/>
                                        <p:tgtEl>
                                          <p:spTgt spid="422915">
                                            <p:txEl>
                                              <p:pRg st="1" end="1"/>
                                            </p:txEl>
                                          </p:spTgt>
                                        </p:tgtEl>
                                      </p:cBhvr>
                                    </p:animEffect>
                                  </p:childTnLst>
                                </p:cTn>
                              </p:par>
                            </p:childTnLst>
                          </p:cTn>
                        </p:par>
                        <p:par>
                          <p:cTn id="14" fill="hold" nodeType="afterGroup">
                            <p:stCondLst>
                              <p:cond delay="500"/>
                            </p:stCondLst>
                            <p:childTnLst>
                              <p:par>
                                <p:cTn id="15" presetID="10" presetClass="entr" presetSubtype="0" fill="hold" nodeType="afterEffect">
                                  <p:stCondLst>
                                    <p:cond delay="0"/>
                                  </p:stCondLst>
                                  <p:childTnLst>
                                    <p:set>
                                      <p:cBhvr>
                                        <p:cTn id="16" dur="1" fill="hold">
                                          <p:stCondLst>
                                            <p:cond delay="0"/>
                                          </p:stCondLst>
                                        </p:cTn>
                                        <p:tgtEl>
                                          <p:spTgt spid="422918"/>
                                        </p:tgtEl>
                                        <p:attrNameLst>
                                          <p:attrName>style.visibility</p:attrName>
                                        </p:attrNameLst>
                                      </p:cBhvr>
                                      <p:to>
                                        <p:strVal val="visible"/>
                                      </p:to>
                                    </p:set>
                                    <p:animEffect transition="in" filter="fade">
                                      <p:cBhvr>
                                        <p:cTn id="17" dur="500"/>
                                        <p:tgtEl>
                                          <p:spTgt spid="4229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2915">
                                            <p:txEl>
                                              <p:pRg st="2" end="2"/>
                                            </p:txEl>
                                          </p:spTgt>
                                        </p:tgtEl>
                                        <p:attrNameLst>
                                          <p:attrName>style.visibility</p:attrName>
                                        </p:attrNameLst>
                                      </p:cBhvr>
                                      <p:to>
                                        <p:strVal val="visible"/>
                                      </p:to>
                                    </p:set>
                                    <p:animEffect transition="in" filter="fade">
                                      <p:cBhvr>
                                        <p:cTn id="20" dur="500"/>
                                        <p:tgtEl>
                                          <p:spTgt spid="422915">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2915">
                                            <p:txEl>
                                              <p:pRg st="3" end="3"/>
                                            </p:txEl>
                                          </p:spTgt>
                                        </p:tgtEl>
                                        <p:attrNameLst>
                                          <p:attrName>style.visibility</p:attrName>
                                        </p:attrNameLst>
                                      </p:cBhvr>
                                      <p:to>
                                        <p:strVal val="visible"/>
                                      </p:to>
                                    </p:set>
                                    <p:animEffect transition="in" filter="fade">
                                      <p:cBhvr>
                                        <p:cTn id="23" dur="500"/>
                                        <p:tgtEl>
                                          <p:spTgt spid="422915">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2915">
                                            <p:txEl>
                                              <p:pRg st="4" end="4"/>
                                            </p:txEl>
                                          </p:spTgt>
                                        </p:tgtEl>
                                        <p:attrNameLst>
                                          <p:attrName>style.visibility</p:attrName>
                                        </p:attrNameLst>
                                      </p:cBhvr>
                                      <p:to>
                                        <p:strVal val="visible"/>
                                      </p:to>
                                    </p:set>
                                    <p:animEffect transition="in" filter="fade">
                                      <p:cBhvr>
                                        <p:cTn id="26" dur="500"/>
                                        <p:tgtEl>
                                          <p:spTgt spid="422915">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2915">
                                            <p:txEl>
                                              <p:pRg st="5" end="5"/>
                                            </p:txEl>
                                          </p:spTgt>
                                        </p:tgtEl>
                                        <p:attrNameLst>
                                          <p:attrName>style.visibility</p:attrName>
                                        </p:attrNameLst>
                                      </p:cBhvr>
                                      <p:to>
                                        <p:strVal val="visible"/>
                                      </p:to>
                                    </p:set>
                                    <p:animEffect transition="in" filter="fade">
                                      <p:cBhvr>
                                        <p:cTn id="29" dur="500"/>
                                        <p:tgtEl>
                                          <p:spTgt spid="422915">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2915">
                                            <p:txEl>
                                              <p:pRg st="6" end="6"/>
                                            </p:txEl>
                                          </p:spTgt>
                                        </p:tgtEl>
                                        <p:attrNameLst>
                                          <p:attrName>style.visibility</p:attrName>
                                        </p:attrNameLst>
                                      </p:cBhvr>
                                      <p:to>
                                        <p:strVal val="visible"/>
                                      </p:to>
                                    </p:set>
                                    <p:animEffect transition="in" filter="fade">
                                      <p:cBhvr>
                                        <p:cTn id="32" dur="500"/>
                                        <p:tgtEl>
                                          <p:spTgt spid="422915">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2915">
                                            <p:txEl>
                                              <p:pRg st="7" end="7"/>
                                            </p:txEl>
                                          </p:spTgt>
                                        </p:tgtEl>
                                        <p:attrNameLst>
                                          <p:attrName>style.visibility</p:attrName>
                                        </p:attrNameLst>
                                      </p:cBhvr>
                                      <p:to>
                                        <p:strVal val="visible"/>
                                      </p:to>
                                    </p:set>
                                    <p:animEffect transition="in" filter="fade">
                                      <p:cBhvr>
                                        <p:cTn id="35" dur="500"/>
                                        <p:tgtEl>
                                          <p:spTgt spid="422915">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2915">
                                            <p:txEl>
                                              <p:pRg st="8" end="8"/>
                                            </p:txEl>
                                          </p:spTgt>
                                        </p:tgtEl>
                                        <p:attrNameLst>
                                          <p:attrName>style.visibility</p:attrName>
                                        </p:attrNameLst>
                                      </p:cBhvr>
                                      <p:to>
                                        <p:strVal val="visible"/>
                                      </p:to>
                                    </p:set>
                                    <p:animEffect transition="in" filter="fade">
                                      <p:cBhvr>
                                        <p:cTn id="38" dur="500"/>
                                        <p:tgtEl>
                                          <p:spTgt spid="422915">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2915">
                                            <p:txEl>
                                              <p:pRg st="9" end="9"/>
                                            </p:txEl>
                                          </p:spTgt>
                                        </p:tgtEl>
                                        <p:attrNameLst>
                                          <p:attrName>style.visibility</p:attrName>
                                        </p:attrNameLst>
                                      </p:cBhvr>
                                      <p:to>
                                        <p:strVal val="visible"/>
                                      </p:to>
                                    </p:set>
                                    <p:animEffect transition="in" filter="fade">
                                      <p:cBhvr>
                                        <p:cTn id="41" dur="500"/>
                                        <p:tgtEl>
                                          <p:spTgt spid="422915">
                                            <p:txEl>
                                              <p:pRg st="9" end="9"/>
                                            </p:txEl>
                                          </p:spTgt>
                                        </p:tgtEl>
                                      </p:cBhvr>
                                    </p:animEffect>
                                  </p:childTnLst>
                                </p:cTn>
                              </p:par>
                            </p:childTnLst>
                          </p:cTn>
                        </p:par>
                        <p:par>
                          <p:cTn id="42" fill="hold" nodeType="afterGroup">
                            <p:stCondLst>
                              <p:cond delay="1000"/>
                            </p:stCondLst>
                            <p:childTnLst>
                              <p:par>
                                <p:cTn id="43" presetID="10" presetClass="entr" presetSubtype="0"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sz="half" idx="1"/>
          </p:nvPr>
        </p:nvSpPr>
        <p:spPr>
          <a:xfrm>
            <a:off x="1265767" y="1981200"/>
            <a:ext cx="9247717" cy="4114800"/>
          </a:xfrm>
        </p:spPr>
        <p:txBody>
          <a:bodyPr/>
          <a:lstStyle/>
          <a:p>
            <a:pPr lvl="2" eaLnBrk="1" hangingPunct="1"/>
            <a:endParaRPr lang="zh-CN" altLang="en-US" sz="2000" b="1" smtClean="0"/>
          </a:p>
          <a:p>
            <a:pPr lvl="1" eaLnBrk="1" hangingPunct="1"/>
            <a:endParaRPr lang="zh-CN" altLang="en-US" sz="2400" b="1" smtClean="0"/>
          </a:p>
          <a:p>
            <a:pPr lvl="1" eaLnBrk="1" hangingPunct="1"/>
            <a:endParaRPr lang="en-US" altLang="zh-CN" sz="2400" b="1" smtClean="0"/>
          </a:p>
        </p:txBody>
      </p:sp>
      <p:pic>
        <p:nvPicPr>
          <p:cNvPr id="22532" name="图片 7" descr="2011-02-26_10-01-13_85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152" y="2187575"/>
            <a:ext cx="10534649"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5"/>
          <p:cNvSpPr txBox="1">
            <a:spLocks noChangeArrowheads="1"/>
          </p:cNvSpPr>
          <p:nvPr/>
        </p:nvSpPr>
        <p:spPr bwMode="auto">
          <a:xfrm>
            <a:off x="692152" y="1484784"/>
            <a:ext cx="8523816"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717550" lvl="1" indent="-342900" defTabSz="914216" eaLnBrk="1">
              <a:lnSpc>
                <a:spcPct val="120000"/>
              </a:lnSpc>
              <a:spcBef>
                <a:spcPts val="1800"/>
              </a:spcBef>
              <a:buFont typeface="Wingdings" panose="05000000000000000000" pitchFamily="2" charset="2"/>
              <a:buChar char="Ø"/>
              <a:defRPr/>
            </a:pP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Total external reflection </a:t>
            </a: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全外反射</a:t>
            </a:r>
          </a:p>
          <a:p>
            <a:pPr eaLnBrk="1" hangingPunct="1"/>
            <a:endParaRPr lang="zh-CN" altLang="en-US" sz="2800" b="1" dirty="0"/>
          </a:p>
        </p:txBody>
      </p:sp>
      <p:sp>
        <p:nvSpPr>
          <p:cNvPr id="7" name="Rectangle 2"/>
          <p:cNvSpPr>
            <a:spLocks noGrp="1" noChangeArrowheads="1"/>
          </p:cNvSpPr>
          <p:nvPr>
            <p:ph type="title"/>
          </p:nvPr>
        </p:nvSpPr>
        <p:spPr>
          <a:xfrm>
            <a:off x="983432" y="96839"/>
            <a:ext cx="9544049" cy="1412875"/>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2.4 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理论模型分类</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79517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1265767" y="1981200"/>
            <a:ext cx="9247717" cy="4114800"/>
          </a:xfrm>
        </p:spPr>
        <p:txBody>
          <a:bodyPr/>
          <a:lstStyle/>
          <a:p>
            <a:pPr lvl="2" eaLnBrk="1" hangingPunct="1"/>
            <a:endParaRPr lang="zh-CN" altLang="en-US" sz="2000" b="1" smtClean="0"/>
          </a:p>
          <a:p>
            <a:pPr lvl="1" eaLnBrk="1" hangingPunct="1"/>
            <a:endParaRPr lang="zh-CN" altLang="en-US" sz="2400" b="1" smtClean="0"/>
          </a:p>
          <a:p>
            <a:pPr lvl="1" eaLnBrk="1" hangingPunct="1"/>
            <a:endParaRPr lang="en-US" altLang="zh-CN" sz="2400" b="1" smtClean="0"/>
          </a:p>
        </p:txBody>
      </p:sp>
      <p:pic>
        <p:nvPicPr>
          <p:cNvPr id="23556" name="图片 4" descr="2011-02-26_10-00-32_5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518" y="2246313"/>
            <a:ext cx="10534649"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5"/>
          <p:cNvSpPr txBox="1">
            <a:spLocks noChangeArrowheads="1"/>
          </p:cNvSpPr>
          <p:nvPr/>
        </p:nvSpPr>
        <p:spPr bwMode="auto">
          <a:xfrm>
            <a:off x="692151" y="1662114"/>
            <a:ext cx="11836400"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717550" lvl="1" indent="-342900" defTabSz="914216" eaLnBrk="1">
              <a:lnSpc>
                <a:spcPct val="120000"/>
              </a:lnSpc>
              <a:spcBef>
                <a:spcPts val="1800"/>
              </a:spcBef>
              <a:buFont typeface="Wingdings" panose="05000000000000000000" pitchFamily="2" charset="2"/>
              <a:buChar char="Ø"/>
              <a:defRPr/>
            </a:pP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Total external reflection </a:t>
            </a: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全外反射，</a:t>
            </a: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 Fresnel</a:t>
            </a: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反射</a:t>
            </a:r>
          </a:p>
          <a:p>
            <a:pPr eaLnBrk="1" hangingPunct="1"/>
            <a:endParaRPr lang="zh-CN" altLang="en-US" sz="2800" b="1" dirty="0"/>
          </a:p>
        </p:txBody>
      </p:sp>
      <p:sp>
        <p:nvSpPr>
          <p:cNvPr id="7" name="Rectangle 2"/>
          <p:cNvSpPr>
            <a:spLocks noGrp="1" noChangeArrowheads="1"/>
          </p:cNvSpPr>
          <p:nvPr>
            <p:ph type="title"/>
          </p:nvPr>
        </p:nvSpPr>
        <p:spPr>
          <a:xfrm>
            <a:off x="983432" y="96839"/>
            <a:ext cx="9544049" cy="1412875"/>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2.4 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理论模型分类</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2240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sz="half" idx="1"/>
          </p:nvPr>
        </p:nvSpPr>
        <p:spPr>
          <a:xfrm>
            <a:off x="1265767" y="1981200"/>
            <a:ext cx="9247717" cy="4114800"/>
          </a:xfrm>
        </p:spPr>
        <p:txBody>
          <a:bodyPr/>
          <a:lstStyle/>
          <a:p>
            <a:pPr lvl="2" eaLnBrk="1" hangingPunct="1"/>
            <a:endParaRPr lang="zh-CN" altLang="en-US" sz="2000" b="1" smtClean="0"/>
          </a:p>
          <a:p>
            <a:pPr lvl="1" eaLnBrk="1" hangingPunct="1"/>
            <a:endParaRPr lang="zh-CN" altLang="en-US" sz="2400" b="1" smtClean="0"/>
          </a:p>
          <a:p>
            <a:pPr lvl="1" eaLnBrk="1" hangingPunct="1"/>
            <a:endParaRPr lang="en-US" altLang="zh-CN" sz="2400" b="1" smtClean="0"/>
          </a:p>
        </p:txBody>
      </p:sp>
      <p:sp>
        <p:nvSpPr>
          <p:cNvPr id="24580" name="TextBox 5"/>
          <p:cNvSpPr txBox="1">
            <a:spLocks noChangeArrowheads="1"/>
          </p:cNvSpPr>
          <p:nvPr/>
        </p:nvSpPr>
        <p:spPr bwMode="auto">
          <a:xfrm>
            <a:off x="692151" y="1662114"/>
            <a:ext cx="1183640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717550" lvl="1" indent="-342900" defTabSz="914216" eaLnBrk="1">
              <a:lnSpc>
                <a:spcPct val="120000"/>
              </a:lnSpc>
              <a:spcBef>
                <a:spcPts val="1800"/>
              </a:spcBef>
              <a:buFont typeface="Wingdings" panose="05000000000000000000" pitchFamily="2" charset="2"/>
              <a:buChar char="Ø"/>
              <a:defRPr/>
            </a:pP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考虑</a:t>
            </a: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Fresnel</a:t>
            </a: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反射的渲染</a:t>
            </a:r>
          </a:p>
        </p:txBody>
      </p:sp>
      <p:pic>
        <p:nvPicPr>
          <p:cNvPr id="24581" name="图片 1"/>
          <p:cNvPicPr>
            <a:picLocks noChangeAspect="1"/>
          </p:cNvPicPr>
          <p:nvPr/>
        </p:nvPicPr>
        <p:blipFill>
          <a:blip r:embed="rId3">
            <a:extLst>
              <a:ext uri="{28A0092B-C50C-407E-A947-70E740481C1C}">
                <a14:useLocalDpi xmlns:a14="http://schemas.microsoft.com/office/drawing/2010/main" val="0"/>
              </a:ext>
            </a:extLst>
          </a:blip>
          <a:srcRect b="31277"/>
          <a:stretch>
            <a:fillRect/>
          </a:stretch>
        </p:blipFill>
        <p:spPr bwMode="auto">
          <a:xfrm>
            <a:off x="6288618" y="2185989"/>
            <a:ext cx="5564716"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b="31277"/>
          <a:stretch>
            <a:fillRect/>
          </a:stretch>
        </p:blipFill>
        <p:spPr bwMode="auto">
          <a:xfrm>
            <a:off x="383118" y="2185989"/>
            <a:ext cx="556683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839416" y="4365625"/>
            <a:ext cx="465666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b="1" dirty="0">
                <a:solidFill>
                  <a:schemeClr val="bg2">
                    <a:lumMod val="50000"/>
                  </a:schemeClr>
                </a:solidFill>
              </a:rPr>
              <a:t>未加入菲涅尔反射的场景渲染</a:t>
            </a:r>
          </a:p>
        </p:txBody>
      </p:sp>
      <p:sp>
        <p:nvSpPr>
          <p:cNvPr id="24584" name="TextBox 8"/>
          <p:cNvSpPr txBox="1">
            <a:spLocks noChangeArrowheads="1"/>
          </p:cNvSpPr>
          <p:nvPr/>
        </p:nvSpPr>
        <p:spPr bwMode="auto">
          <a:xfrm>
            <a:off x="6600056" y="4365625"/>
            <a:ext cx="465666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b="1" dirty="0">
                <a:solidFill>
                  <a:schemeClr val="bg2">
                    <a:lumMod val="50000"/>
                  </a:schemeClr>
                </a:solidFill>
              </a:rPr>
              <a:t>加入了菲涅尔反射的场景渲染</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rcRect l="18765" t="13873" r="62469" b="68530"/>
          <a:stretch>
            <a:fillRect/>
          </a:stretch>
        </p:blipFill>
        <p:spPr bwMode="auto">
          <a:xfrm>
            <a:off x="1443029" y="4841876"/>
            <a:ext cx="3716867"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rcRect l="18784" t="13455" r="62434" b="68948"/>
          <a:stretch>
            <a:fillRect/>
          </a:stretch>
        </p:blipFill>
        <p:spPr bwMode="auto">
          <a:xfrm>
            <a:off x="7211485" y="4833938"/>
            <a:ext cx="3718983"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title"/>
          </p:nvPr>
        </p:nvSpPr>
        <p:spPr>
          <a:xfrm>
            <a:off x="983432" y="96839"/>
            <a:ext cx="9544049" cy="1412875"/>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2.4 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理论模型分类</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2702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nodeType="afterGroup">
                            <p:stCondLst>
                              <p:cond delay="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613137" y="3789040"/>
            <a:ext cx="2977736"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en-US" altLang="zh-CN" sz="3200" b="1" dirty="0">
                <a:solidFill>
                  <a:schemeClr val="bg2">
                    <a:lumMod val="50000"/>
                  </a:schemeClr>
                </a:solidFill>
                <a:latin typeface="微软雅黑" panose="020B0503020204020204" pitchFamily="34" charset="-122"/>
                <a:ea typeface="微软雅黑" panose="020B0503020204020204" pitchFamily="34" charset="-122"/>
              </a:rPr>
              <a:t>BRDF </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理论模型</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3</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306874330"/>
      </p:ext>
    </p:extLst>
  </p:cSld>
  <p:clrMapOvr>
    <a:masterClrMapping/>
  </p:clrMapOvr>
  <p:transition spd="slow" advClick="0" advTm="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5603" name="Rectangle 3"/>
          <p:cNvSpPr>
            <a:spLocks noGrp="1" noChangeArrowheads="1"/>
          </p:cNvSpPr>
          <p:nvPr>
            <p:ph type="body" sz="half" idx="1"/>
          </p:nvPr>
        </p:nvSpPr>
        <p:spPr>
          <a:xfrm>
            <a:off x="1127448" y="1412776"/>
            <a:ext cx="5005917" cy="4114800"/>
          </a:xfrm>
        </p:spPr>
        <p:txBody>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Dark blue paint</a:t>
            </a:r>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25604"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63900" y="1916832"/>
            <a:ext cx="5615517" cy="4941168"/>
          </a:xfrm>
          <a:noFill/>
        </p:spPr>
      </p:pic>
    </p:spTree>
    <p:extLst>
      <p:ext uri="{BB962C8B-B14F-4D97-AF65-F5344CB8AC3E}">
        <p14:creationId xmlns:p14="http://schemas.microsoft.com/office/powerpoint/2010/main" val="24716368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sz="half" idx="1"/>
          </p:nvPr>
        </p:nvSpPr>
        <p:spPr>
          <a:xfrm>
            <a:off x="1055440" y="1412776"/>
            <a:ext cx="5005917" cy="41148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Dark blue paint</a:t>
            </a:r>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26628"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639616" y="1916832"/>
            <a:ext cx="7200800" cy="4805343"/>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013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sz="half" idx="1"/>
          </p:nvPr>
        </p:nvSpPr>
        <p:spPr>
          <a:xfrm>
            <a:off x="1199456" y="1412776"/>
            <a:ext cx="5005917" cy="4114800"/>
          </a:xfrm>
        </p:spPr>
        <p:txBody>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Dark blue paint</a:t>
            </a:r>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27652"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590801" y="1844824"/>
            <a:ext cx="7488767" cy="5013176"/>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8348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sz="half" idx="1"/>
          </p:nvPr>
        </p:nvSpPr>
        <p:spPr>
          <a:xfrm>
            <a:off x="1127448" y="1340768"/>
            <a:ext cx="5005917" cy="41148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Dark blue paint</a:t>
            </a:r>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28676"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567608" y="1844824"/>
            <a:ext cx="7488767" cy="5329090"/>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2192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sz="half" idx="1"/>
          </p:nvPr>
        </p:nvSpPr>
        <p:spPr>
          <a:xfrm>
            <a:off x="1055440" y="1268760"/>
            <a:ext cx="5005917" cy="4114800"/>
          </a:xfrm>
        </p:spPr>
        <p:txBody>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Dark blue paint</a:t>
            </a:r>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29700" name="Picture 6"/>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901"/>
          <a:stretch/>
        </p:blipFill>
        <p:spPr>
          <a:xfrm>
            <a:off x="2491318" y="1797978"/>
            <a:ext cx="7732183" cy="5015572"/>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1920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1559497" y="1583373"/>
            <a:ext cx="6768752" cy="5257800"/>
          </a:xfrm>
        </p:spPr>
        <p:txBody>
          <a:bodyPr/>
          <a:lstStyle/>
          <a:p>
            <a:pPr lvl="1" indent="0" eaLnBrk="1" hangingPunct="1">
              <a:spcBef>
                <a:spcPts val="2400"/>
              </a:spcBef>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面的明暗处理</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平面明暗处理</a:t>
            </a:r>
          </a:p>
          <a:p>
            <a:pPr marL="717550" lvl="1" indent="-342900" hangingPunct="0">
              <a:lnSpc>
                <a:spcPct val="120000"/>
              </a:lnSpc>
              <a:spcBef>
                <a:spcPts val="600"/>
              </a:spcBef>
              <a:buFont typeface="Wingdings" panose="05000000000000000000" pitchFamily="2" charset="2"/>
              <a:buChar char="Ø"/>
              <a:defRPr/>
            </a:pP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Gouraud</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明暗处理</a:t>
            </a:r>
          </a:p>
          <a:p>
            <a:pPr marL="717550" lvl="1" indent="-342900" hangingPunct="0">
              <a:lnSpc>
                <a:spcPct val="120000"/>
              </a:lnSpc>
              <a:spcBef>
                <a:spcPts val="600"/>
              </a:spcBef>
              <a:buFont typeface="Wingdings" panose="05000000000000000000" pitchFamily="2" charset="2"/>
              <a:buChar char="Ø"/>
              <a:defRPr/>
            </a:pP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Phong</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明暗处理</a:t>
            </a:r>
          </a:p>
          <a:p>
            <a:pPr lvl="1" indent="0">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中的光照</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a:p>
            <a:pPr lvl="1" indent="0">
              <a:spcBef>
                <a:spcPts val="2400"/>
              </a:spcBef>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全局光照与光线跟踪算法</a:t>
            </a:r>
          </a:p>
          <a:p>
            <a:pPr lvl="1" eaLnBrk="1" hangingPunct="1"/>
            <a:endParaRPr lang="zh-CN" altLang="en-US" dirty="0" smtClean="0"/>
          </a:p>
          <a:p>
            <a:pPr lvl="2" eaLnBrk="1" hangingPunct="1"/>
            <a:endParaRPr lang="zh-CN" altLang="en-US" dirty="0" smtClean="0"/>
          </a:p>
          <a:p>
            <a:pPr lvl="1" eaLnBrk="1" hangingPunct="1"/>
            <a:endParaRPr lang="zh-CN" altLang="en-US" dirty="0" smtClean="0"/>
          </a:p>
        </p:txBody>
      </p:sp>
      <p:sp>
        <p:nvSpPr>
          <p:cNvPr id="5" name="Rectangle 2"/>
          <p:cNvSpPr>
            <a:spLocks noGrp="1" noChangeArrowheads="1"/>
          </p:cNvSpPr>
          <p:nvPr>
            <p:ph type="title"/>
          </p:nvPr>
        </p:nvSpPr>
        <p:spPr>
          <a:xfrm>
            <a:off x="838418" y="365125"/>
            <a:ext cx="10515164" cy="1325563"/>
          </a:xfrm>
        </p:spPr>
        <p:txBody>
          <a:bodyPr>
            <a:normAutofit/>
          </a:bodyPr>
          <a:lstStyle/>
          <a:p>
            <a:pPr lvl="1">
              <a:spcBef>
                <a:spcPts val="3000"/>
              </a:spcBef>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上讲内容</a:t>
            </a:r>
          </a:p>
        </p:txBody>
      </p:sp>
    </p:spTree>
    <p:extLst>
      <p:ext uri="{BB962C8B-B14F-4D97-AF65-F5344CB8AC3E}">
        <p14:creationId xmlns:p14="http://schemas.microsoft.com/office/powerpoint/2010/main" val="3652517287"/>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sz="half" idx="1"/>
          </p:nvPr>
        </p:nvSpPr>
        <p:spPr>
          <a:xfrm>
            <a:off x="1127448" y="1268760"/>
            <a:ext cx="5005917" cy="4114800"/>
          </a:xfrm>
        </p:spPr>
        <p:txBody>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Dark blue paint</a:t>
            </a:r>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30724" name="Picture 6"/>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060"/>
          <a:stretch/>
        </p:blipFill>
        <p:spPr>
          <a:xfrm>
            <a:off x="2315634" y="1736333"/>
            <a:ext cx="7763933" cy="5112142"/>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64895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2730" b="8188"/>
          <a:stretch>
            <a:fillRect/>
          </a:stretch>
        </p:blipFill>
        <p:spPr>
          <a:xfrm>
            <a:off x="1919536" y="1252885"/>
            <a:ext cx="7727951" cy="5237404"/>
          </a:xfrm>
          <a:noFill/>
        </p:spPr>
      </p:pic>
      <p:sp>
        <p:nvSpPr>
          <p:cNvPr id="31748" name="Text Box 9"/>
          <p:cNvSpPr txBox="1">
            <a:spLocks noChangeArrowheads="1"/>
          </p:cNvSpPr>
          <p:nvPr/>
        </p:nvSpPr>
        <p:spPr bwMode="auto">
          <a:xfrm>
            <a:off x="2279576" y="6490289"/>
            <a:ext cx="72495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en-US" altLang="zh-CN" dirty="0">
                <a:solidFill>
                  <a:schemeClr val="bg2">
                    <a:lumMod val="50000"/>
                  </a:schemeClr>
                </a:solidFill>
              </a:rPr>
              <a:t>   </a:t>
            </a:r>
            <a:r>
              <a:rPr lang="zh-CN" altLang="en-US" b="1" dirty="0">
                <a:solidFill>
                  <a:schemeClr val="bg2">
                    <a:lumMod val="50000"/>
                  </a:schemeClr>
                </a:solidFill>
              </a:rPr>
              <a:t>不同</a:t>
            </a:r>
            <a:r>
              <a:rPr lang="en-US" altLang="zh-CN" b="1" dirty="0">
                <a:solidFill>
                  <a:schemeClr val="bg2">
                    <a:lumMod val="50000"/>
                  </a:schemeClr>
                </a:solidFill>
              </a:rPr>
              <a:t>BRDF</a:t>
            </a:r>
            <a:r>
              <a:rPr lang="zh-CN" altLang="en-US" b="1" dirty="0">
                <a:solidFill>
                  <a:schemeClr val="bg2">
                    <a:lumMod val="50000"/>
                  </a:schemeClr>
                </a:solidFill>
              </a:rPr>
              <a:t>理论模型对</a:t>
            </a:r>
            <a:r>
              <a:rPr lang="en-US" altLang="zh-CN" b="1" dirty="0">
                <a:solidFill>
                  <a:schemeClr val="bg2">
                    <a:lumMod val="50000"/>
                  </a:schemeClr>
                </a:solidFill>
              </a:rPr>
              <a:t>Dark Blue Paint</a:t>
            </a:r>
            <a:r>
              <a:rPr lang="zh-CN" altLang="en-US" b="1" dirty="0">
                <a:solidFill>
                  <a:schemeClr val="bg2">
                    <a:lumMod val="50000"/>
                  </a:schemeClr>
                </a:solidFill>
              </a:rPr>
              <a:t>效果对比</a:t>
            </a:r>
          </a:p>
        </p:txBody>
      </p:sp>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9135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sz="half" idx="1"/>
          </p:nvPr>
        </p:nvSpPr>
        <p:spPr>
          <a:xfrm>
            <a:off x="1055440" y="1556792"/>
            <a:ext cx="5005917" cy="41148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Chrome</a:t>
            </a:r>
            <a:r>
              <a:rPr lang="zh-CN" altLang="en-US" b="1" dirty="0">
                <a:solidFill>
                  <a:schemeClr val="bg2">
                    <a:lumMod val="50000"/>
                  </a:schemeClr>
                </a:solidFill>
                <a:latin typeface="微软雅黑" panose="020B0503020204020204" pitchFamily="34" charset="-122"/>
                <a:ea typeface="微软雅黑" panose="020B0503020204020204" pitchFamily="34" charset="-122"/>
              </a:rPr>
              <a:t>铬球</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eaLnBrk="1" hangingPunct="1"/>
            <a:endParaRPr lang="en-US" altLang="zh-CN" sz="2800" dirty="0" smtClean="0"/>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32772"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943872" y="1268760"/>
            <a:ext cx="4881033" cy="5265961"/>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1104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51584" y="1169465"/>
            <a:ext cx="7272527" cy="5427887"/>
          </a:xfrm>
          <a:noFill/>
        </p:spPr>
      </p:pic>
      <p:sp>
        <p:nvSpPr>
          <p:cNvPr id="33796" name="Text Box 9"/>
          <p:cNvSpPr txBox="1">
            <a:spLocks noChangeArrowheads="1"/>
          </p:cNvSpPr>
          <p:nvPr/>
        </p:nvSpPr>
        <p:spPr bwMode="auto">
          <a:xfrm>
            <a:off x="2423592" y="6518671"/>
            <a:ext cx="72495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en-US" altLang="zh-CN" dirty="0">
                <a:solidFill>
                  <a:schemeClr val="bg2">
                    <a:lumMod val="50000"/>
                  </a:schemeClr>
                </a:solidFill>
              </a:rPr>
              <a:t>   </a:t>
            </a:r>
            <a:r>
              <a:rPr lang="zh-CN" altLang="en-US" b="1" dirty="0">
                <a:solidFill>
                  <a:schemeClr val="bg2">
                    <a:lumMod val="50000"/>
                  </a:schemeClr>
                </a:solidFill>
              </a:rPr>
              <a:t>不同</a:t>
            </a:r>
            <a:r>
              <a:rPr lang="en-US" altLang="zh-CN" b="1" dirty="0">
                <a:solidFill>
                  <a:schemeClr val="bg2">
                    <a:lumMod val="50000"/>
                  </a:schemeClr>
                </a:solidFill>
              </a:rPr>
              <a:t>BRDF</a:t>
            </a:r>
            <a:r>
              <a:rPr lang="zh-CN" altLang="en-US" b="1" dirty="0">
                <a:solidFill>
                  <a:schemeClr val="bg2">
                    <a:lumMod val="50000"/>
                  </a:schemeClr>
                </a:solidFill>
              </a:rPr>
              <a:t>理论模型</a:t>
            </a:r>
            <a:r>
              <a:rPr lang="zh-CN" altLang="en-US" b="1" dirty="0" smtClean="0">
                <a:solidFill>
                  <a:schemeClr val="bg2">
                    <a:lumMod val="50000"/>
                  </a:schemeClr>
                </a:solidFill>
              </a:rPr>
              <a:t>对铬球的效果</a:t>
            </a:r>
            <a:r>
              <a:rPr lang="zh-CN" altLang="en-US" b="1" dirty="0">
                <a:solidFill>
                  <a:schemeClr val="bg2">
                    <a:lumMod val="50000"/>
                  </a:schemeClr>
                </a:solidFill>
              </a:rPr>
              <a:t>对比</a:t>
            </a:r>
          </a:p>
        </p:txBody>
      </p:sp>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4092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sz="half" idx="1"/>
          </p:nvPr>
        </p:nvSpPr>
        <p:spPr>
          <a:xfrm>
            <a:off x="1199456" y="1412776"/>
            <a:ext cx="5005917" cy="4114800"/>
          </a:xfrm>
        </p:spPr>
        <p:txBody>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Fitting Error</a:t>
            </a:r>
          </a:p>
          <a:p>
            <a:pPr eaLnBrk="1" hangingPunct="1"/>
            <a:endParaRPr lang="en-US" altLang="zh-CN" sz="2800" dirty="0" smtClean="0"/>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34820"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351617" y="1916832"/>
            <a:ext cx="7355416" cy="4720507"/>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84833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sz="half" idx="1"/>
          </p:nvPr>
        </p:nvSpPr>
        <p:spPr>
          <a:xfrm>
            <a:off x="1199456" y="1340768"/>
            <a:ext cx="5005917" cy="41148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Fitting Error</a:t>
            </a:r>
          </a:p>
          <a:p>
            <a:pPr eaLnBrk="1" hangingPunct="1"/>
            <a:endParaRPr lang="en-US" altLang="zh-CN" sz="2800" dirty="0" smtClean="0"/>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35844"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321984" y="1916832"/>
            <a:ext cx="7374467" cy="4795119"/>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42479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sz="half" idx="1"/>
          </p:nvPr>
        </p:nvSpPr>
        <p:spPr>
          <a:xfrm>
            <a:off x="1127448" y="1340768"/>
            <a:ext cx="5005917" cy="4114800"/>
          </a:xfrm>
          <a:ln w="12700">
            <a:miter lim="400000"/>
          </a:ln>
        </p:spPr>
        <p:txBody>
          <a:bodyPr lIns="91421" tIns="91421" rIns="91421" bIns="91421">
            <a:normAutofit/>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Fitting Error</a:t>
            </a:r>
          </a:p>
          <a:p>
            <a:endParaRPr lang="en-US" altLang="zh-CN" sz="2800" dirty="0"/>
          </a:p>
          <a:p>
            <a:endParaRPr lang="en-US" altLang="zh-CN" sz="2800" dirty="0"/>
          </a:p>
          <a:p>
            <a:pPr lvl="2"/>
            <a:endParaRPr lang="en-US" altLang="zh-CN" sz="2000" dirty="0"/>
          </a:p>
          <a:p>
            <a:pPr marL="717550" lvl="1" indent="-342900" hangingPunct="0">
              <a:lnSpc>
                <a:spcPct val="110000"/>
              </a:lnSpc>
              <a:spcBef>
                <a:spcPts val="1800"/>
              </a:spcBef>
              <a:buFont typeface="Wingdings" panose="05000000000000000000" pitchFamily="2" charset="2"/>
              <a:buChar char="Ø"/>
            </a:pP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10000"/>
              </a:lnSpc>
              <a:spcBef>
                <a:spcPts val="1800"/>
              </a:spcBef>
              <a:buFont typeface="Wingdings" panose="05000000000000000000" pitchFamily="2" charset="2"/>
              <a:buChar char="Ø"/>
            </a:pP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6868"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72785" y="1844825"/>
            <a:ext cx="7274983" cy="4833790"/>
          </a:xfrm>
          <a:noFill/>
        </p:spPr>
      </p:pic>
      <p:sp>
        <p:nvSpPr>
          <p:cNvPr id="6" name="Rectangle 2"/>
          <p:cNvSpPr>
            <a:spLocks noGrp="1" noChangeArrowheads="1"/>
          </p:cNvSpPr>
          <p:nvPr>
            <p:ph type="title"/>
          </p:nvPr>
        </p:nvSpPr>
        <p:spPr>
          <a:xfrm>
            <a:off x="1055440"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73432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127448" y="1412776"/>
            <a:ext cx="5005917" cy="4114800"/>
          </a:xfrm>
          <a:ln w="12700">
            <a:miter lim="400000"/>
          </a:ln>
        </p:spPr>
        <p:txBody>
          <a:bodyPr lIns="91421" tIns="91421" rIns="91421" bIns="91421">
            <a:normAutofit/>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Fitting Error</a:t>
            </a:r>
          </a:p>
          <a:p>
            <a:endParaRPr lang="en-US" altLang="zh-CN" sz="2800" dirty="0"/>
          </a:p>
          <a:p>
            <a:endParaRPr lang="en-US" altLang="zh-CN" sz="2800" dirty="0"/>
          </a:p>
          <a:p>
            <a:pPr lvl="2"/>
            <a:endParaRPr lang="en-US" altLang="zh-CN" sz="2000" dirty="0"/>
          </a:p>
          <a:p>
            <a:pPr marL="717550" lvl="1" indent="-342900" hangingPunct="0">
              <a:lnSpc>
                <a:spcPct val="110000"/>
              </a:lnSpc>
              <a:spcBef>
                <a:spcPts val="1800"/>
              </a:spcBef>
              <a:buFont typeface="Wingdings" panose="05000000000000000000" pitchFamily="2" charset="2"/>
              <a:buChar char="Ø"/>
            </a:pP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10000"/>
              </a:lnSpc>
              <a:spcBef>
                <a:spcPts val="1800"/>
              </a:spcBef>
              <a:buFont typeface="Wingdings" panose="05000000000000000000" pitchFamily="2" charset="2"/>
              <a:buChar char="Ø"/>
            </a:pP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7892"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1369"/>
          <a:stretch>
            <a:fillRect/>
          </a:stretch>
        </p:blipFill>
        <p:spPr>
          <a:xfrm>
            <a:off x="2302934" y="1844824"/>
            <a:ext cx="7380817" cy="4860776"/>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2398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sz="half" idx="1"/>
          </p:nvPr>
        </p:nvSpPr>
        <p:spPr>
          <a:xfrm>
            <a:off x="1199456" y="1412776"/>
            <a:ext cx="5005917" cy="4114800"/>
          </a:xfrm>
          <a:ln w="12700">
            <a:miter lim="400000"/>
          </a:ln>
        </p:spPr>
        <p:txBody>
          <a:bodyPr lIns="91421" tIns="91421" rIns="91421" bIns="91421">
            <a:normAutofit/>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Fitting Error</a:t>
            </a:r>
          </a:p>
          <a:p>
            <a:endParaRPr lang="en-US" altLang="zh-CN" sz="2800" dirty="0"/>
          </a:p>
          <a:p>
            <a:endParaRPr lang="en-US" altLang="zh-CN" sz="2800" dirty="0"/>
          </a:p>
          <a:p>
            <a:pPr lvl="2"/>
            <a:endParaRPr lang="en-US" altLang="zh-CN" sz="2000" dirty="0"/>
          </a:p>
          <a:p>
            <a:pPr marL="717550" lvl="1" indent="-342900" hangingPunct="0">
              <a:lnSpc>
                <a:spcPct val="110000"/>
              </a:lnSpc>
              <a:spcBef>
                <a:spcPts val="1800"/>
              </a:spcBef>
              <a:buFont typeface="Wingdings" panose="05000000000000000000" pitchFamily="2" charset="2"/>
              <a:buChar char="Ø"/>
            </a:pP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10000"/>
              </a:lnSpc>
              <a:spcBef>
                <a:spcPts val="1800"/>
              </a:spcBef>
              <a:buFont typeface="Wingdings" panose="05000000000000000000" pitchFamily="2" charset="2"/>
              <a:buChar char="Ø"/>
            </a:pP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8916"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1375"/>
          <a:stretch>
            <a:fillRect/>
          </a:stretch>
        </p:blipFill>
        <p:spPr>
          <a:xfrm>
            <a:off x="2302933" y="1844824"/>
            <a:ext cx="7298267" cy="4860777"/>
          </a:xfrm>
          <a:noFill/>
        </p:spPr>
      </p:pic>
      <p:sp>
        <p:nvSpPr>
          <p:cNvPr id="6"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21936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1055440" y="1484784"/>
            <a:ext cx="10206567" cy="41148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Cook-Torrance Model</a:t>
            </a:r>
          </a:p>
          <a:p>
            <a:pPr marL="1260475" lvl="3" indent="-342900" eaLnBrk="1" hangingPunct="0">
              <a:lnSpc>
                <a:spcPct val="8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入射平面</a:t>
            </a:r>
            <a:r>
              <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4 </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个不同的入射角</a:t>
            </a:r>
            <a:endParaRPr lang="en-US" altLang="zh-CN" sz="2400" dirty="0" smtClean="0"/>
          </a:p>
          <a:p>
            <a:pPr eaLnBrk="1" hangingPunct="1"/>
            <a:endParaRPr lang="en-US" altLang="zh-CN" sz="2800" dirty="0" smtClean="0"/>
          </a:p>
          <a:p>
            <a:pPr eaLnBrk="1" hangingPunct="1"/>
            <a:endParaRPr lang="en-US" altLang="zh-CN" sz="2800" dirty="0" smtClean="0"/>
          </a:p>
          <a:p>
            <a:pPr lvl="2" eaLnBrk="1" hangingPunct="1"/>
            <a:endParaRPr lang="en-US" altLang="zh-CN" sz="2000" dirty="0" smtClean="0"/>
          </a:p>
          <a:p>
            <a:pPr lvl="1" eaLnBrk="1" hangingPunct="1"/>
            <a:endParaRPr lang="en-US" altLang="zh-CN" sz="2400" dirty="0" smtClean="0"/>
          </a:p>
          <a:p>
            <a:pPr lvl="1" eaLnBrk="1" hangingPunct="1"/>
            <a:endParaRPr lang="en-US" altLang="zh-CN" sz="2400" dirty="0" smtClean="0"/>
          </a:p>
        </p:txBody>
      </p:sp>
      <p:pic>
        <p:nvPicPr>
          <p:cNvPr id="39940" name="Picture 4" descr="Cook-Torrance BRD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15217" y="2492896"/>
            <a:ext cx="7008283" cy="4365104"/>
          </a:xfrm>
          <a:noFill/>
        </p:spPr>
      </p:pic>
      <p:sp>
        <p:nvSpPr>
          <p:cNvPr id="7"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106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83432" y="260648"/>
            <a:ext cx="9544049" cy="1412876"/>
          </a:xfrm>
        </p:spPr>
        <p:txBody>
          <a:bodyPr>
            <a:normAutofit/>
          </a:bodyPr>
          <a:lstStyle/>
          <a:p>
            <a:pPr lvl="1" eaLnBrk="1" hangingPunct="1">
              <a:spcBef>
                <a:spcPts val="3000"/>
              </a:spcBef>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本讲内容</a:t>
            </a:r>
          </a:p>
        </p:txBody>
      </p:sp>
      <p:sp>
        <p:nvSpPr>
          <p:cNvPr id="6147" name="Rectangle 3"/>
          <p:cNvSpPr>
            <a:spLocks noGrp="1" noChangeArrowheads="1"/>
          </p:cNvSpPr>
          <p:nvPr>
            <p:ph type="body" idx="1"/>
          </p:nvPr>
        </p:nvSpPr>
        <p:spPr>
          <a:xfrm>
            <a:off x="1200153" y="1916112"/>
            <a:ext cx="6696048" cy="4321199"/>
          </a:xfrm>
        </p:spPr>
        <p:txBody>
          <a:bodyPr>
            <a:normAutofit fontScale="85000" lnSpcReduction="20000"/>
          </a:bodyPr>
          <a:lstStyle/>
          <a:p>
            <a:pPr lvl="1" indent="0">
              <a:spcBef>
                <a:spcPts val="2400"/>
              </a:spcBef>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双向反射率分布函数  </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BRDF </a:t>
            </a:r>
          </a:p>
          <a:p>
            <a:pPr lvl="1" indent="0">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BRDF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光照模型</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a:p>
            <a:pPr lvl="1" indent="0">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BRDF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测量设备</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a:p>
            <a:pPr lvl="1" indent="0">
              <a:spcBef>
                <a:spcPts val="2400"/>
              </a:spcBef>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各种</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BRDF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数学模型</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a:p>
            <a:pPr lvl="1" indent="0">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BSSRDF</a:t>
            </a:r>
          </a:p>
          <a:p>
            <a:pPr lvl="1" indent="0">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实施</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40000"/>
              </a:lnSpc>
              <a:spcBef>
                <a:spcPts val="600"/>
              </a:spcBef>
              <a:buFont typeface="Wingdings" panose="05000000000000000000" pitchFamily="2" charset="2"/>
              <a:buChar char="Ø"/>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因数分解法</a:t>
            </a:r>
            <a:endParaRPr lang="en-US" altLang="zh-CN" sz="2600"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40000"/>
              </a:lnSpc>
              <a:spcBef>
                <a:spcPts val="600"/>
              </a:spcBef>
              <a:buFont typeface="Wingdings" panose="05000000000000000000" pitchFamily="2" charset="2"/>
              <a:buChar char="Ø"/>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环境图滤波</a:t>
            </a:r>
            <a:endParaRPr lang="en-US" altLang="zh-CN" sz="2600" b="1" dirty="0">
              <a:solidFill>
                <a:schemeClr val="accent6">
                  <a:lumMod val="50000"/>
                </a:schemeClr>
              </a:solidFill>
              <a:latin typeface="微软雅黑" panose="020B0503020204020204" pitchFamily="34" charset="-122"/>
              <a:ea typeface="微软雅黑" panose="020B0503020204020204" pitchFamily="34" charset="-122"/>
            </a:endParaRP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p:txBody>
      </p:sp>
    </p:spTree>
    <p:extLst>
      <p:ext uri="{BB962C8B-B14F-4D97-AF65-F5344CB8AC3E}">
        <p14:creationId xmlns:p14="http://schemas.microsoft.com/office/powerpoint/2010/main" val="197018171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7"/>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46719" y="1637555"/>
            <a:ext cx="4347800" cy="2511525"/>
          </a:xfrm>
          <a:noFill/>
        </p:spPr>
      </p:pic>
      <p:pic>
        <p:nvPicPr>
          <p:cNvPr id="40964" name="Picture 9"/>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623051" y="1651972"/>
            <a:ext cx="4032249" cy="2309782"/>
          </a:xfrm>
          <a:noFill/>
        </p:spPr>
      </p:pic>
      <p:pic>
        <p:nvPicPr>
          <p:cNvPr id="40965" name="Picture 11"/>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488019" y="4149080"/>
            <a:ext cx="4319950" cy="2520279"/>
          </a:xfrm>
          <a:noFill/>
        </p:spPr>
      </p:pic>
      <p:pic>
        <p:nvPicPr>
          <p:cNvPr id="40966" name="Picture 13"/>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a:xfrm>
            <a:off x="6671734" y="4365104"/>
            <a:ext cx="4104786" cy="2196472"/>
          </a:xfrm>
          <a:noFill/>
        </p:spPr>
      </p:pic>
      <p:pic>
        <p:nvPicPr>
          <p:cNvPr id="40967"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4500" y="800100"/>
            <a:ext cx="2590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82666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sz="half" idx="1"/>
          </p:nvPr>
        </p:nvSpPr>
        <p:spPr>
          <a:xfrm>
            <a:off x="1055440" y="1484784"/>
            <a:ext cx="10206567" cy="4896544"/>
          </a:xfrm>
        </p:spPr>
        <p:txBody>
          <a:bodyPr>
            <a:normAutofit fontScale="92500"/>
          </a:bodyPr>
          <a:lstStyle/>
          <a:p>
            <a:pPr marL="717550" lvl="1" indent="-342900" hangingPunct="0">
              <a:lnSpc>
                <a:spcPct val="110000"/>
              </a:lnSpc>
              <a:spcBef>
                <a:spcPts val="18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不同</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模型渲染效果总结</a:t>
            </a:r>
          </a:p>
          <a:p>
            <a:pPr marL="1260475" lvl="3" indent="-342900" hangingPunct="0">
              <a:lnSpc>
                <a:spcPct val="150000"/>
              </a:lnSpc>
              <a:spcBef>
                <a:spcPts val="1200"/>
              </a:spcBef>
              <a:buFont typeface="Arial" panose="020B0604020202020204" pitchFamily="34" charset="0"/>
              <a:buChar char="•"/>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Cook-Torrance, </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Ashikhmin</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616075" lvl="2" indent="-342900" defTabSz="525463" eaLnBrk="1" hangingPunct="1">
              <a:lnSpc>
                <a:spcPct val="150000"/>
              </a:lnSpc>
              <a:buSzPct val="60000"/>
              <a:buFont typeface="Wingdings" panose="05000000000000000000" pitchFamily="2" charset="2"/>
              <a:buChar char="n"/>
            </a:pPr>
            <a:r>
              <a:rPr lang="zh-CN" altLang="en-US" sz="2200" b="1" dirty="0">
                <a:solidFill>
                  <a:schemeClr val="bg2">
                    <a:lumMod val="50000"/>
                  </a:schemeClr>
                </a:solidFill>
              </a:rPr>
              <a:t>绘制误差总是比其他模型小</a:t>
            </a:r>
          </a:p>
          <a:p>
            <a:pPr marL="1260475" lvl="3" indent="-342900" eaLnBrk="1" hangingPunct="0">
              <a:lnSpc>
                <a:spcPct val="150000"/>
              </a:lnSpc>
              <a:spcBef>
                <a:spcPts val="1200"/>
              </a:spcBef>
              <a:buFont typeface="Arial" panose="020B0604020202020204" pitchFamily="34" charset="0"/>
              <a:buChar char="•"/>
              <a:defRPr/>
            </a:pP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Lafortune</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616075" lvl="2" indent="-342900" defTabSz="525463">
              <a:lnSpc>
                <a:spcPct val="150000"/>
              </a:lnSpc>
              <a:buSzPct val="60000"/>
              <a:buFont typeface="Wingdings" panose="05000000000000000000" pitchFamily="2" charset="2"/>
              <a:buChar char="n"/>
            </a:pPr>
            <a:r>
              <a:rPr lang="zh-CN" altLang="en-US" sz="2200" b="1" dirty="0">
                <a:solidFill>
                  <a:schemeClr val="bg2">
                    <a:lumMod val="50000"/>
                  </a:schemeClr>
                </a:solidFill>
              </a:rPr>
              <a:t>对掠角附近的</a:t>
            </a:r>
            <a:r>
              <a:rPr lang="en-US" altLang="zh-CN" sz="2200" b="1" dirty="0">
                <a:solidFill>
                  <a:schemeClr val="bg2">
                    <a:lumMod val="50000"/>
                  </a:schemeClr>
                </a:solidFill>
              </a:rPr>
              <a:t>Fresnel</a:t>
            </a:r>
            <a:r>
              <a:rPr lang="zh-CN" altLang="en-US" sz="2200" b="1" dirty="0">
                <a:solidFill>
                  <a:schemeClr val="bg2">
                    <a:lumMod val="50000"/>
                  </a:schemeClr>
                </a:solidFill>
              </a:rPr>
              <a:t>效果表现得很好</a:t>
            </a:r>
          </a:p>
          <a:p>
            <a:pPr marL="1616075" lvl="2" indent="-342900" defTabSz="525463">
              <a:lnSpc>
                <a:spcPct val="150000"/>
              </a:lnSpc>
              <a:buSzPct val="60000"/>
              <a:buFont typeface="Wingdings" panose="05000000000000000000" pitchFamily="2" charset="2"/>
              <a:buChar char="n"/>
            </a:pPr>
            <a:r>
              <a:rPr lang="en-US" altLang="zh-CN" sz="2200" b="1" dirty="0">
                <a:solidFill>
                  <a:schemeClr val="bg2">
                    <a:lumMod val="50000"/>
                  </a:schemeClr>
                </a:solidFill>
              </a:rPr>
              <a:t>Lobe</a:t>
            </a:r>
            <a:r>
              <a:rPr lang="zh-CN" altLang="en-US" sz="2200" b="1" dirty="0">
                <a:solidFill>
                  <a:schemeClr val="bg2">
                    <a:lumMod val="50000"/>
                  </a:schemeClr>
                </a:solidFill>
              </a:rPr>
              <a:t>形状独特</a:t>
            </a:r>
            <a:r>
              <a:rPr lang="en-US" altLang="zh-CN" sz="2200" b="1" dirty="0">
                <a:solidFill>
                  <a:schemeClr val="bg2">
                    <a:lumMod val="50000"/>
                  </a:schemeClr>
                </a:solidFill>
              </a:rPr>
              <a:t>,</a:t>
            </a:r>
            <a:r>
              <a:rPr lang="zh-CN" altLang="en-US" sz="2200" b="1" dirty="0">
                <a:solidFill>
                  <a:schemeClr val="bg2">
                    <a:lumMod val="50000"/>
                  </a:schemeClr>
                </a:solidFill>
              </a:rPr>
              <a:t>计算代价小</a:t>
            </a:r>
          </a:p>
          <a:p>
            <a:pPr marL="1260475" lvl="3" indent="-342900" hangingPunct="0">
              <a:lnSpc>
                <a:spcPct val="150000"/>
              </a:lnSpc>
              <a:spcBef>
                <a:spcPts val="1200"/>
              </a:spcBef>
              <a:buFont typeface="Arial" panose="020B0604020202020204" pitchFamily="34" charset="0"/>
              <a:buChar char="•"/>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Ward, </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Blinn-Phong</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616075" lvl="2" indent="-342900" defTabSz="525463">
              <a:lnSpc>
                <a:spcPct val="150000"/>
              </a:lnSpc>
              <a:buSzPct val="60000"/>
              <a:buFont typeface="Wingdings" panose="05000000000000000000" pitchFamily="2" charset="2"/>
              <a:buChar char="n"/>
            </a:pPr>
            <a:r>
              <a:rPr lang="zh-CN" altLang="en-US" sz="2200" b="1" dirty="0">
                <a:solidFill>
                  <a:schemeClr val="bg2">
                    <a:lumMod val="50000"/>
                  </a:schemeClr>
                </a:solidFill>
              </a:rPr>
              <a:t>无法产生</a:t>
            </a:r>
            <a:r>
              <a:rPr lang="en-US" altLang="zh-CN" sz="2200" b="1" dirty="0">
                <a:solidFill>
                  <a:schemeClr val="bg2">
                    <a:lumMod val="50000"/>
                  </a:schemeClr>
                </a:solidFill>
              </a:rPr>
              <a:t>Fresnel</a:t>
            </a:r>
            <a:r>
              <a:rPr lang="zh-CN" altLang="en-US" sz="2200" b="1" dirty="0">
                <a:solidFill>
                  <a:schemeClr val="bg2">
                    <a:lumMod val="50000"/>
                  </a:schemeClr>
                </a:solidFill>
              </a:rPr>
              <a:t>效果</a:t>
            </a:r>
          </a:p>
          <a:p>
            <a:pPr lvl="1" eaLnBrk="1" hangingPunct="1"/>
            <a:endParaRPr lang="zh-CN" altLang="en-US" sz="2200" b="1" dirty="0">
              <a:solidFill>
                <a:schemeClr val="bg2">
                  <a:lumMod val="50000"/>
                </a:schemeClr>
              </a:solidFill>
            </a:endParaRPr>
          </a:p>
          <a:p>
            <a:pPr lvl="1" eaLnBrk="1" hangingPunct="1"/>
            <a:endParaRPr lang="zh-CN" altLang="en-US" sz="2400" dirty="0" smtClean="0"/>
          </a:p>
          <a:p>
            <a:pPr eaLnBrk="1" hangingPunct="1"/>
            <a:endParaRPr lang="zh-CN" altLang="en-US" sz="2800" dirty="0" smtClean="0"/>
          </a:p>
          <a:p>
            <a:pPr eaLnBrk="1" hangingPunct="1"/>
            <a:endParaRPr lang="zh-CN" altLang="en-US" sz="2800" dirty="0" smtClean="0"/>
          </a:p>
          <a:p>
            <a:pPr lvl="2" eaLnBrk="1" hangingPunct="1"/>
            <a:endParaRPr lang="zh-CN" altLang="en-US" sz="2000" dirty="0" smtClean="0"/>
          </a:p>
          <a:p>
            <a:pPr lvl="1" eaLnBrk="1" hangingPunct="1"/>
            <a:endParaRPr lang="zh-CN" altLang="en-US" sz="2400" dirty="0" smtClean="0"/>
          </a:p>
          <a:p>
            <a:pPr lvl="1" eaLnBrk="1" hangingPunct="1"/>
            <a:endParaRPr lang="en-US" altLang="zh-CN" sz="2400" dirty="0" smtClean="0"/>
          </a:p>
        </p:txBody>
      </p:sp>
      <p:sp>
        <p:nvSpPr>
          <p:cNvPr id="41988" name="AutoShape 6"/>
          <p:cNvSpPr>
            <a:spLocks noChangeArrowheads="1"/>
          </p:cNvSpPr>
          <p:nvPr/>
        </p:nvSpPr>
        <p:spPr bwMode="auto">
          <a:xfrm>
            <a:off x="9313333" y="2744788"/>
            <a:ext cx="431800" cy="2628900"/>
          </a:xfrm>
          <a:prstGeom prst="upArrow">
            <a:avLst>
              <a:gd name="adj1" fmla="val 50000"/>
              <a:gd name="adj2" fmla="val 202941"/>
            </a:avLst>
          </a:prstGeom>
          <a:solidFill>
            <a:srgbClr val="006600"/>
          </a:solidFill>
          <a:ln w="9525">
            <a:solidFill>
              <a:srgbClr val="006600"/>
            </a:solidFill>
            <a:miter lim="800000"/>
            <a:headEnd/>
            <a:tailEnd/>
          </a:ln>
        </p:spPr>
        <p:txBody>
          <a:bodyPr vert="eaVert" wrap="none" anchor="ctr"/>
          <a:lstStyle/>
          <a:p>
            <a:endParaRPr lang="zh-CN" altLang="en-US"/>
          </a:p>
        </p:txBody>
      </p:sp>
      <p:sp>
        <p:nvSpPr>
          <p:cNvPr id="41989" name="Text Box 7"/>
          <p:cNvSpPr txBox="1">
            <a:spLocks noChangeArrowheads="1"/>
          </p:cNvSpPr>
          <p:nvPr/>
        </p:nvSpPr>
        <p:spPr bwMode="auto">
          <a:xfrm>
            <a:off x="9745134" y="4149725"/>
            <a:ext cx="211243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dirty="0">
                <a:solidFill>
                  <a:schemeClr val="bg2">
                    <a:lumMod val="50000"/>
                  </a:schemeClr>
                </a:solidFill>
              </a:rPr>
              <a:t>Quality</a:t>
            </a:r>
          </a:p>
          <a:p>
            <a:pPr eaLnBrk="1" hangingPunct="1"/>
            <a:r>
              <a:rPr lang="en-US" altLang="zh-CN" b="1" dirty="0">
                <a:solidFill>
                  <a:schemeClr val="bg2">
                    <a:lumMod val="50000"/>
                  </a:schemeClr>
                </a:solidFill>
              </a:rPr>
              <a:t>Of  Fit</a:t>
            </a:r>
            <a:endParaRPr lang="en-US" altLang="zh-CN" dirty="0">
              <a:solidFill>
                <a:schemeClr val="bg2">
                  <a:lumMod val="50000"/>
                </a:schemeClr>
              </a:solidFill>
            </a:endParaRPr>
          </a:p>
          <a:p>
            <a:pPr eaLnBrk="1" hangingPunct="1">
              <a:spcBef>
                <a:spcPct val="50000"/>
              </a:spcBef>
            </a:pPr>
            <a:endParaRPr lang="en-US" altLang="zh-CN" dirty="0"/>
          </a:p>
        </p:txBody>
      </p:sp>
      <p:sp>
        <p:nvSpPr>
          <p:cNvPr id="7"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4162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sz="half" idx="1"/>
          </p:nvPr>
        </p:nvSpPr>
        <p:spPr>
          <a:xfrm>
            <a:off x="1055440" y="1484784"/>
            <a:ext cx="10206567" cy="41148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不同</a:t>
            </a:r>
            <a:r>
              <a:rPr lang="en-US" altLang="zh-CN"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b="1" dirty="0">
                <a:solidFill>
                  <a:schemeClr val="bg2">
                    <a:lumMod val="50000"/>
                  </a:schemeClr>
                </a:solidFill>
                <a:latin typeface="微软雅黑" panose="020B0503020204020204" pitchFamily="34" charset="-122"/>
                <a:ea typeface="微软雅黑" panose="020B0503020204020204" pitchFamily="34" charset="-122"/>
              </a:rPr>
              <a:t>模型渲染效果总结</a:t>
            </a:r>
          </a:p>
          <a:p>
            <a:pPr marL="1260475" lvl="3" indent="-342900" eaLnBrk="1" hangingPunct="0">
              <a:lnSpc>
                <a:spcPct val="150000"/>
              </a:lnSpc>
              <a:spcBef>
                <a:spcPts val="1200"/>
              </a:spcBef>
              <a:buFont typeface="Arial" panose="020B0604020202020204" pitchFamily="34" charset="0"/>
              <a:buChar char="•"/>
              <a:defRPr/>
            </a:pP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Phong</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与</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Blinn-Phong</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模型</a:t>
            </a:r>
          </a:p>
          <a:p>
            <a:pPr marL="1616075" lvl="2" indent="-342900" defTabSz="525463">
              <a:lnSpc>
                <a:spcPct val="150000"/>
              </a:lnSpc>
              <a:buSzPct val="60000"/>
              <a:buFont typeface="Wingdings" panose="05000000000000000000" pitchFamily="2" charset="2"/>
              <a:buChar char="n"/>
            </a:pPr>
            <a:r>
              <a:rPr lang="en-US" altLang="zh-CN" sz="2000" b="1" dirty="0" err="1">
                <a:solidFill>
                  <a:schemeClr val="bg2">
                    <a:lumMod val="50000"/>
                  </a:schemeClr>
                </a:solidFill>
              </a:rPr>
              <a:t>Blinn</a:t>
            </a:r>
            <a:r>
              <a:rPr lang="en-US" altLang="zh-CN" sz="2000" b="1" dirty="0">
                <a:solidFill>
                  <a:schemeClr val="bg2">
                    <a:lumMod val="50000"/>
                  </a:schemeClr>
                </a:solidFill>
              </a:rPr>
              <a:t> </a:t>
            </a:r>
            <a:r>
              <a:rPr lang="zh-CN" altLang="en-US" sz="2000" b="1" dirty="0">
                <a:solidFill>
                  <a:schemeClr val="bg2">
                    <a:lumMod val="50000"/>
                  </a:schemeClr>
                </a:solidFill>
              </a:rPr>
              <a:t>使用半角向量</a:t>
            </a:r>
            <a:r>
              <a:rPr lang="zh-CN" altLang="zh-CN" sz="2000" b="1" dirty="0">
                <a:solidFill>
                  <a:schemeClr val="bg2">
                    <a:lumMod val="50000"/>
                  </a:schemeClr>
                </a:solidFill>
              </a:rPr>
              <a:t>half vector</a:t>
            </a:r>
            <a:r>
              <a:rPr lang="en-US" altLang="zh-CN" sz="2000" b="1" dirty="0">
                <a:solidFill>
                  <a:schemeClr val="bg2">
                    <a:lumMod val="50000"/>
                  </a:schemeClr>
                </a:solidFill>
              </a:rPr>
              <a:t> lobe [1977]</a:t>
            </a:r>
          </a:p>
          <a:p>
            <a:pPr marL="1616075" lvl="2" indent="-342900" defTabSz="525463">
              <a:lnSpc>
                <a:spcPct val="150000"/>
              </a:lnSpc>
              <a:buSzPct val="60000"/>
              <a:buFont typeface="Wingdings" panose="05000000000000000000" pitchFamily="2" charset="2"/>
              <a:buChar char="n"/>
            </a:pPr>
            <a:r>
              <a:rPr lang="en-US" altLang="zh-CN" sz="2000" b="1" dirty="0" err="1">
                <a:solidFill>
                  <a:schemeClr val="bg2">
                    <a:lumMod val="50000"/>
                  </a:schemeClr>
                </a:solidFill>
              </a:rPr>
              <a:t>Phong</a:t>
            </a:r>
            <a:r>
              <a:rPr lang="zh-CN" altLang="en-US" sz="2000" b="1" dirty="0">
                <a:solidFill>
                  <a:schemeClr val="bg2">
                    <a:lumMod val="50000"/>
                  </a:schemeClr>
                </a:solidFill>
              </a:rPr>
              <a:t>使用镜向</a:t>
            </a:r>
            <a:r>
              <a:rPr lang="en-US" altLang="zh-CN" sz="2000" b="1" dirty="0">
                <a:solidFill>
                  <a:schemeClr val="bg2">
                    <a:lumMod val="50000"/>
                  </a:schemeClr>
                </a:solidFill>
              </a:rPr>
              <a:t>mirror lobe [1975]</a:t>
            </a:r>
          </a:p>
          <a:p>
            <a:pPr marL="1616075" lvl="2" indent="-342900" defTabSz="525463">
              <a:lnSpc>
                <a:spcPct val="150000"/>
              </a:lnSpc>
              <a:buSzPct val="60000"/>
              <a:buFont typeface="Wingdings" panose="05000000000000000000" pitchFamily="2" charset="2"/>
              <a:buChar char="n"/>
            </a:pPr>
            <a:r>
              <a:rPr lang="en-US" altLang="zh-CN" sz="2000" b="1" dirty="0" err="1">
                <a:solidFill>
                  <a:schemeClr val="bg2">
                    <a:lumMod val="50000"/>
                  </a:schemeClr>
                </a:solidFill>
              </a:rPr>
              <a:t>Blinn-Phong</a:t>
            </a:r>
            <a:r>
              <a:rPr lang="zh-CN" altLang="en-US" sz="2000" b="1" dirty="0">
                <a:solidFill>
                  <a:schemeClr val="bg2">
                    <a:lumMod val="50000"/>
                  </a:schemeClr>
                </a:solidFill>
              </a:rPr>
              <a:t>的误差总是小于</a:t>
            </a:r>
            <a:r>
              <a:rPr lang="en-US" altLang="zh-CN" sz="2000" b="1" dirty="0" err="1">
                <a:solidFill>
                  <a:schemeClr val="bg2">
                    <a:lumMod val="50000"/>
                  </a:schemeClr>
                </a:solidFill>
              </a:rPr>
              <a:t>Phong</a:t>
            </a:r>
            <a:r>
              <a:rPr lang="zh-CN" altLang="en-US" sz="2000" b="1" dirty="0">
                <a:solidFill>
                  <a:schemeClr val="bg2">
                    <a:lumMod val="50000"/>
                  </a:schemeClr>
                </a:solidFill>
              </a:rPr>
              <a:t>模型</a:t>
            </a:r>
          </a:p>
          <a:p>
            <a:pPr lvl="2" eaLnBrk="1" hangingPunct="1"/>
            <a:endParaRPr lang="zh-CN" altLang="en-US" sz="2000" dirty="0" smtClean="0"/>
          </a:p>
          <a:p>
            <a:pPr lvl="1" eaLnBrk="1" hangingPunct="1"/>
            <a:endParaRPr lang="zh-CN" altLang="en-US" sz="2400" dirty="0" smtClean="0"/>
          </a:p>
          <a:p>
            <a:pPr lvl="1" eaLnBrk="1" hangingPunct="1"/>
            <a:endParaRPr lang="zh-CN" altLang="en-US" sz="2400" dirty="0" smtClean="0"/>
          </a:p>
          <a:p>
            <a:pPr eaLnBrk="1" hangingPunct="1"/>
            <a:endParaRPr lang="zh-CN" altLang="en-US" sz="2800" dirty="0" smtClean="0"/>
          </a:p>
          <a:p>
            <a:pPr eaLnBrk="1" hangingPunct="1"/>
            <a:endParaRPr lang="zh-CN" altLang="en-US" sz="2800" dirty="0" smtClean="0"/>
          </a:p>
          <a:p>
            <a:pPr lvl="2" eaLnBrk="1" hangingPunct="1"/>
            <a:endParaRPr lang="zh-CN" altLang="en-US" sz="2000" dirty="0" smtClean="0"/>
          </a:p>
          <a:p>
            <a:pPr lvl="1" eaLnBrk="1" hangingPunct="1"/>
            <a:endParaRPr lang="zh-CN" altLang="en-US" sz="2400" dirty="0" smtClean="0"/>
          </a:p>
          <a:p>
            <a:pPr lvl="1" eaLnBrk="1" hangingPunct="1"/>
            <a:endParaRPr lang="en-US" altLang="zh-CN" sz="2400" dirty="0" smtClean="0"/>
          </a:p>
        </p:txBody>
      </p:sp>
      <p:pic>
        <p:nvPicPr>
          <p:cNvPr id="43012"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456040" y="188640"/>
            <a:ext cx="5491791" cy="2116658"/>
          </a:xfrm>
          <a:noFill/>
        </p:spPr>
      </p:pic>
      <p:sp>
        <p:nvSpPr>
          <p:cNvPr id="7"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07005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7" name="Rectangle 3"/>
          <p:cNvSpPr>
            <a:spLocks noGrp="1" noChangeArrowheads="1"/>
          </p:cNvSpPr>
          <p:nvPr>
            <p:ph type="body" sz="half" idx="1"/>
          </p:nvPr>
        </p:nvSpPr>
        <p:spPr>
          <a:xfrm>
            <a:off x="1265767" y="1736725"/>
            <a:ext cx="10206567" cy="4114800"/>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不同</a:t>
            </a:r>
            <a:r>
              <a:rPr lang="en-US" altLang="zh-CN"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b="1" dirty="0">
                <a:solidFill>
                  <a:schemeClr val="bg2">
                    <a:lumMod val="50000"/>
                  </a:schemeClr>
                </a:solidFill>
                <a:latin typeface="微软雅黑" panose="020B0503020204020204" pitchFamily="34" charset="-122"/>
                <a:ea typeface="微软雅黑" panose="020B0503020204020204" pitchFamily="34" charset="-122"/>
              </a:rPr>
              <a:t>模型渲染效果总结</a:t>
            </a:r>
          </a:p>
          <a:p>
            <a:pPr marL="1260475" lvl="3" indent="-342900" hangingPunct="0">
              <a:lnSpc>
                <a:spcPct val="15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使用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Half vector lobe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好于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mirror lobe</a:t>
            </a:r>
          </a:p>
          <a:p>
            <a:pPr marL="1260475" lvl="3" indent="-342900" hangingPunct="0">
              <a:lnSpc>
                <a:spcPct val="150000"/>
              </a:lnSpc>
              <a:spcBef>
                <a:spcPts val="12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应考虑</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Fresnel effect</a:t>
            </a:r>
          </a:p>
          <a:p>
            <a:pPr marL="1260475" lvl="3" indent="-342900" hangingPunct="0">
              <a:lnSpc>
                <a:spcPct val="150000"/>
              </a:lnSpc>
              <a:spcBef>
                <a:spcPts val="12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 Cook-Torrance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和 </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Ashikhmin</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模型 表面绘制的模拟效果最好</a:t>
            </a:r>
          </a:p>
          <a:p>
            <a:pPr lvl="1" eaLnBrk="1" hangingPunct="1"/>
            <a:endParaRPr lang="zh-CN" altLang="en-US" sz="2400" dirty="0" smtClean="0"/>
          </a:p>
          <a:p>
            <a:pPr lvl="1" eaLnBrk="1" hangingPunct="1"/>
            <a:endParaRPr lang="zh-CN" altLang="en-US" sz="2400" dirty="0" smtClean="0"/>
          </a:p>
          <a:p>
            <a:pPr lvl="2" eaLnBrk="1" hangingPunct="1"/>
            <a:endParaRPr lang="zh-CN" altLang="en-US" sz="2000" dirty="0" smtClean="0"/>
          </a:p>
          <a:p>
            <a:pPr lvl="1" eaLnBrk="1" hangingPunct="1"/>
            <a:endParaRPr lang="zh-CN" altLang="en-US" sz="2400" dirty="0" smtClean="0"/>
          </a:p>
          <a:p>
            <a:pPr lvl="1" eaLnBrk="1" hangingPunct="1"/>
            <a:endParaRPr lang="zh-CN" altLang="en-US" sz="2400" dirty="0" smtClean="0"/>
          </a:p>
          <a:p>
            <a:pPr eaLnBrk="1" hangingPunct="1"/>
            <a:endParaRPr lang="zh-CN" altLang="en-US" sz="2800" dirty="0" smtClean="0"/>
          </a:p>
          <a:p>
            <a:pPr eaLnBrk="1" hangingPunct="1"/>
            <a:endParaRPr lang="zh-CN" altLang="en-US" sz="2800" dirty="0" smtClean="0"/>
          </a:p>
          <a:p>
            <a:pPr lvl="2" eaLnBrk="1" hangingPunct="1"/>
            <a:endParaRPr lang="zh-CN" altLang="en-US" sz="2000" dirty="0" smtClean="0"/>
          </a:p>
          <a:p>
            <a:pPr lvl="1" eaLnBrk="1" hangingPunct="1"/>
            <a:endParaRPr lang="zh-CN" altLang="en-US" sz="2400" dirty="0" smtClean="0"/>
          </a:p>
          <a:p>
            <a:pPr lvl="1" eaLnBrk="1" hangingPunct="1"/>
            <a:endParaRPr lang="en-US" altLang="zh-CN" sz="2400" dirty="0" smtClean="0"/>
          </a:p>
        </p:txBody>
      </p:sp>
      <p:sp>
        <p:nvSpPr>
          <p:cNvPr id="5" name="Rectangle 2"/>
          <p:cNvSpPr>
            <a:spLocks noGrp="1" noChangeArrowheads="1"/>
          </p:cNvSpPr>
          <p:nvPr>
            <p:ph type="title"/>
          </p:nvPr>
        </p:nvSpPr>
        <p:spPr>
          <a:xfrm>
            <a:off x="983432" y="260648"/>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不同</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BRDF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理论模型对比</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5511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51587">
                                            <p:txEl>
                                              <p:pRg st="1" end="1"/>
                                            </p:txEl>
                                          </p:spTgt>
                                        </p:tgtEl>
                                        <p:attrNameLst>
                                          <p:attrName>style.visibility</p:attrName>
                                        </p:attrNameLst>
                                      </p:cBhvr>
                                      <p:to>
                                        <p:strVal val="visible"/>
                                      </p:to>
                                    </p:set>
                                    <p:animEffect transition="in" filter="fade">
                                      <p:cBhvr>
                                        <p:cTn id="7" dur="500"/>
                                        <p:tgtEl>
                                          <p:spTgt spid="4515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51587">
                                            <p:txEl>
                                              <p:pRg st="2" end="2"/>
                                            </p:txEl>
                                          </p:spTgt>
                                        </p:tgtEl>
                                        <p:attrNameLst>
                                          <p:attrName>style.visibility</p:attrName>
                                        </p:attrNameLst>
                                      </p:cBhvr>
                                      <p:to>
                                        <p:strVal val="visible"/>
                                      </p:to>
                                    </p:set>
                                    <p:animEffect transition="in" filter="fade">
                                      <p:cBhvr>
                                        <p:cTn id="12" dur="500"/>
                                        <p:tgtEl>
                                          <p:spTgt spid="45158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51587">
                                            <p:txEl>
                                              <p:pRg st="3" end="3"/>
                                            </p:txEl>
                                          </p:spTgt>
                                        </p:tgtEl>
                                        <p:attrNameLst>
                                          <p:attrName>style.visibility</p:attrName>
                                        </p:attrNameLst>
                                      </p:cBhvr>
                                      <p:to>
                                        <p:strVal val="visible"/>
                                      </p:to>
                                    </p:set>
                                    <p:animEffect transition="in" filter="fade">
                                      <p:cBhvr>
                                        <p:cTn id="17" dur="500"/>
                                        <p:tgtEl>
                                          <p:spTgt spid="4515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sz="half" idx="1"/>
          </p:nvPr>
        </p:nvSpPr>
        <p:spPr>
          <a:xfrm>
            <a:off x="767408" y="1484784"/>
            <a:ext cx="10947400" cy="4498975"/>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对于</a:t>
            </a:r>
            <a:r>
              <a:rPr lang="zh-CN" altLang="en-US" b="1" dirty="0">
                <a:solidFill>
                  <a:schemeClr val="bg2">
                    <a:lumMod val="50000"/>
                  </a:schemeClr>
                </a:solidFill>
                <a:latin typeface="微软雅黑" panose="020B0503020204020204" pitchFamily="34" charset="-122"/>
                <a:ea typeface="微软雅黑" panose="020B0503020204020204" pitchFamily="34" charset="-122"/>
              </a:rPr>
              <a:t>漫反射表面，</a:t>
            </a:r>
            <a:r>
              <a:rPr lang="en-US" altLang="zh-CN"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b="1" dirty="0">
                <a:solidFill>
                  <a:schemeClr val="bg2">
                    <a:lumMod val="50000"/>
                  </a:schemeClr>
                </a:solidFill>
                <a:latin typeface="微软雅黑" panose="020B0503020204020204" pitchFamily="34" charset="-122"/>
                <a:ea typeface="微软雅黑" panose="020B0503020204020204" pitchFamily="34" charset="-122"/>
              </a:rPr>
              <a:t>返回的是常数值。对于</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Phong</a:t>
            </a:r>
            <a:r>
              <a:rPr lang="zh-CN" altLang="en-US" b="1" dirty="0">
                <a:solidFill>
                  <a:schemeClr val="bg2">
                    <a:lumMod val="50000"/>
                  </a:schemeClr>
                </a:solidFill>
                <a:latin typeface="微软雅黑" panose="020B0503020204020204" pitchFamily="34" charset="-122"/>
                <a:ea typeface="微软雅黑" panose="020B0503020204020204" pitchFamily="34" charset="-122"/>
              </a:rPr>
              <a:t>高光的</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Blinn</a:t>
            </a:r>
            <a:r>
              <a:rPr lang="zh-CN" altLang="en-US" b="1" dirty="0">
                <a:solidFill>
                  <a:schemeClr val="bg2">
                    <a:lumMod val="50000"/>
                  </a:schemeClr>
                </a:solidFill>
                <a:latin typeface="微软雅黑" panose="020B0503020204020204" pitchFamily="34" charset="-122"/>
                <a:ea typeface="微软雅黑" panose="020B0503020204020204" pitchFamily="34" charset="-122"/>
              </a:rPr>
              <a:t>形式，</a:t>
            </a:r>
            <a:r>
              <a:rPr lang="en-US" altLang="zh-CN"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b="1" dirty="0">
                <a:solidFill>
                  <a:schemeClr val="bg2">
                    <a:lumMod val="50000"/>
                  </a:schemeClr>
                </a:solidFill>
                <a:latin typeface="微软雅黑" panose="020B0503020204020204" pitchFamily="34" charset="-122"/>
                <a:ea typeface="微软雅黑" panose="020B0503020204020204" pitchFamily="34" charset="-122"/>
              </a:rPr>
              <a:t>为</a:t>
            </a:r>
          </a:p>
          <a:p>
            <a:pPr marL="342900" indent="-342900" eaLnBrk="1" hangingPunct="1"/>
            <a:endParaRPr lang="zh-CN" altLang="en-US" sz="2800" b="1" dirty="0" smtClean="0">
              <a:latin typeface="Times New Roman" pitchFamily="18" charset="0"/>
            </a:endParaRPr>
          </a:p>
          <a:p>
            <a:pPr marL="342900" indent="-342900" eaLnBrk="1" hangingPunct="1"/>
            <a:endParaRPr lang="zh-CN" altLang="en-US" sz="2800" b="1" dirty="0" smtClean="0">
              <a:latin typeface="Times New Roman" pitchFamily="18" charset="0"/>
            </a:endParaRPr>
          </a:p>
          <a:p>
            <a:pPr marL="342900" indent="-342900" eaLnBrk="1" hangingPunct="1">
              <a:buFont typeface="Wingdings" pitchFamily="2" charset="2"/>
              <a:buNone/>
            </a:pPr>
            <a:r>
              <a:rPr lang="zh-CN" altLang="en-US" sz="2800" b="1" dirty="0" smtClean="0">
                <a:latin typeface="Times New Roman" pitchFamily="18" charset="0"/>
              </a:rPr>
              <a:t>     </a:t>
            </a:r>
          </a:p>
          <a:p>
            <a:pPr marL="1260475" lvl="3" indent="-342900" hangingPunct="0">
              <a:lnSpc>
                <a:spcPct val="15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其中</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k</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s</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控制镜面贡献的强度。对于不同的</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RGB</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通道</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,BRDF</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的分布不同。         </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   </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917575" lvl="3" indent="0" hangingPunct="0">
              <a:lnSpc>
                <a:spcPct val="150000"/>
              </a:lnSpc>
              <a:spcBef>
                <a:spcPts val="1200"/>
              </a:spcBef>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 </a:t>
            </a:r>
            <a:r>
              <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项</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用来取消反射方程中的余弦项。</a:t>
            </a:r>
          </a:p>
          <a:p>
            <a:pPr marL="342900" indent="-342900" eaLnBrk="1" hangingPunct="1">
              <a:buFont typeface="Wingdings" pitchFamily="2" charset="2"/>
              <a:buNone/>
            </a:pPr>
            <a:endParaRPr lang="en-US" altLang="zh-CN" sz="2400" b="1" dirty="0" smtClean="0">
              <a:latin typeface="Times New Roman" pitchFamily="18" charset="0"/>
            </a:endParaRPr>
          </a:p>
        </p:txBody>
      </p:sp>
      <p:graphicFrame>
        <p:nvGraphicFramePr>
          <p:cNvPr id="45060" name="Object 4"/>
          <p:cNvGraphicFramePr>
            <a:graphicFrameLocks noGrp="1" noChangeAspect="1"/>
          </p:cNvGraphicFramePr>
          <p:nvPr>
            <p:ph sz="quarter" idx="3"/>
            <p:extLst>
              <p:ext uri="{D42A27DB-BD31-4B8C-83A1-F6EECF244321}">
                <p14:modId xmlns:p14="http://schemas.microsoft.com/office/powerpoint/2010/main" val="1218699969"/>
              </p:ext>
            </p:extLst>
          </p:nvPr>
        </p:nvGraphicFramePr>
        <p:xfrm>
          <a:off x="2855640" y="2564904"/>
          <a:ext cx="5400600" cy="1152128"/>
        </p:xfrm>
        <a:graphic>
          <a:graphicData uri="http://schemas.openxmlformats.org/presentationml/2006/ole">
            <mc:AlternateContent xmlns:mc="http://schemas.openxmlformats.org/markup-compatibility/2006">
              <mc:Choice xmlns:v="urn:schemas-microsoft-com:vml" Requires="v">
                <p:oleObj spid="_x0000_s123976" name="Equation" r:id="rId3" imgW="1682748" imgH="387360" progId="Equation.3">
                  <p:embed/>
                </p:oleObj>
              </mc:Choice>
              <mc:Fallback>
                <p:oleObj name="Equation" r:id="rId3" imgW="1682748" imgH="387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640" y="2564904"/>
                        <a:ext cx="5400600" cy="1152128"/>
                      </a:xfrm>
                      <a:prstGeom prst="rect">
                        <a:avLst/>
                      </a:prstGeom>
                      <a:noFill/>
                      <a:ln>
                        <a:noFill/>
                      </a:ln>
                      <a:effectLst/>
                      <a:extLst/>
                    </p:spPr>
                  </p:pic>
                </p:oleObj>
              </mc:Fallback>
            </mc:AlternateContent>
          </a:graphicData>
        </a:graphic>
      </p:graphicFrame>
      <p:graphicFrame>
        <p:nvGraphicFramePr>
          <p:cNvPr id="45061" name="Object 5"/>
          <p:cNvGraphicFramePr>
            <a:graphicFrameLocks noGrp="1" noChangeAspect="1"/>
          </p:cNvGraphicFramePr>
          <p:nvPr>
            <p:ph sz="quarter" idx="2"/>
            <p:extLst>
              <p:ext uri="{D42A27DB-BD31-4B8C-83A1-F6EECF244321}">
                <p14:modId xmlns:p14="http://schemas.microsoft.com/office/powerpoint/2010/main" val="1028927755"/>
              </p:ext>
            </p:extLst>
          </p:nvPr>
        </p:nvGraphicFramePr>
        <p:xfrm>
          <a:off x="2063552" y="4797152"/>
          <a:ext cx="1153583" cy="508000"/>
        </p:xfrm>
        <a:graphic>
          <a:graphicData uri="http://schemas.openxmlformats.org/presentationml/2006/ole">
            <mc:AlternateContent xmlns:mc="http://schemas.openxmlformats.org/markup-compatibility/2006">
              <mc:Choice xmlns:v="urn:schemas-microsoft-com:vml" Requires="v">
                <p:oleObj spid="_x0000_s123977" name="Equation" r:id="rId5" imgW="311193" imgH="152460" progId="Equation.3">
                  <p:embed/>
                </p:oleObj>
              </mc:Choice>
              <mc:Fallback>
                <p:oleObj name="Equation" r:id="rId5" imgW="311193" imgH="1524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552" y="4797152"/>
                        <a:ext cx="115358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Grp="1" noChangeArrowheads="1"/>
          </p:cNvSpPr>
          <p:nvPr>
            <p:ph type="title"/>
          </p:nvPr>
        </p:nvSpPr>
        <p:spPr>
          <a:xfrm>
            <a:off x="983432" y="260648"/>
            <a:ext cx="9544049" cy="1412875"/>
          </a:xfrm>
        </p:spPr>
        <p:txBody>
          <a:bodyPr>
            <a:normAutofit/>
          </a:body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3.2 </a:t>
            </a:r>
            <a:r>
              <a:rPr lang="en-US" altLang="zh-CN" sz="3200" b="1" dirty="0" err="1">
                <a:solidFill>
                  <a:schemeClr val="bg2">
                    <a:lumMod val="50000"/>
                  </a:schemeClr>
                </a:solidFill>
                <a:latin typeface="微软雅黑" panose="020B0503020204020204" pitchFamily="34" charset="-122"/>
                <a:ea typeface="微软雅黑" panose="020B0503020204020204" pitchFamily="34" charset="-122"/>
              </a:rPr>
              <a:t>Blinn-Phong</a:t>
            </a:r>
            <a:r>
              <a:rPr lang="en-US" altLang="zh-CN" sz="3200" b="1" dirty="0">
                <a:solidFill>
                  <a:schemeClr val="bg2">
                    <a:lumMod val="50000"/>
                  </a:schemeClr>
                </a:solidFill>
                <a:latin typeface="微软雅黑" panose="020B0503020204020204" pitchFamily="34" charset="-122"/>
                <a:ea typeface="微软雅黑" panose="020B0503020204020204" pitchFamily="34" charset="-122"/>
              </a:rPr>
              <a:t> BRDF </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735235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sz="half" idx="1"/>
          </p:nvPr>
        </p:nvSpPr>
        <p:spPr>
          <a:xfrm>
            <a:off x="767408" y="1628800"/>
            <a:ext cx="10477500" cy="4114800"/>
          </a:xfrm>
        </p:spPr>
        <p:txBody>
          <a:bodyPr/>
          <a:lstStyle/>
          <a:p>
            <a:pPr marL="717550" lvl="1" indent="-342900" hangingPunct="0">
              <a:lnSpc>
                <a:spcPct val="12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Similar </a:t>
            </a:r>
            <a:r>
              <a:rPr lang="en-US" altLang="zh-CN" b="1" dirty="0">
                <a:solidFill>
                  <a:schemeClr val="bg2">
                    <a:lumMod val="50000"/>
                  </a:schemeClr>
                </a:solidFill>
                <a:latin typeface="微软雅黑" panose="020B0503020204020204" pitchFamily="34" charset="-122"/>
                <a:ea typeface="微软雅黑" panose="020B0503020204020204" pitchFamily="34" charset="-122"/>
              </a:rPr>
              <a:t>ambient and diffuse terms to </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Phong</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b="1" dirty="0">
                <a:solidFill>
                  <a:schemeClr val="bg2">
                    <a:lumMod val="50000"/>
                  </a:schemeClr>
                </a:solidFill>
                <a:latin typeface="微软雅黑" panose="020B0503020204020204" pitchFamily="34" charset="-122"/>
                <a:ea typeface="微软雅黑" panose="020B0503020204020204" pitchFamily="34" charset="-122"/>
              </a:rPr>
              <a:t> </a:t>
            </a:r>
            <a:r>
              <a:rPr lang="en-US" altLang="zh-CN" b="1" dirty="0">
                <a:solidFill>
                  <a:schemeClr val="bg2">
                    <a:lumMod val="50000"/>
                  </a:schemeClr>
                </a:solidFill>
                <a:latin typeface="微软雅黑" panose="020B0503020204020204" pitchFamily="34" charset="-122"/>
                <a:ea typeface="微软雅黑" panose="020B0503020204020204" pitchFamily="34" charset="-122"/>
              </a:rPr>
              <a:t>model as</a:t>
            </a:r>
          </a:p>
        </p:txBody>
      </p:sp>
      <p:pic>
        <p:nvPicPr>
          <p:cNvPr id="46084" name="图片 7" descr="Cook-Torrance Shading Mode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3789039"/>
            <a:ext cx="8928992" cy="111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983432" y="260648"/>
            <a:ext cx="9544049" cy="1412875"/>
          </a:xfrm>
        </p:spPr>
        <p:txBody>
          <a:bodyPr>
            <a:normAutofit/>
          </a:body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a:solidFill>
                  <a:schemeClr val="bg2">
                    <a:lumMod val="50000"/>
                  </a:schemeClr>
                </a:solidFill>
                <a:latin typeface="微软雅黑" panose="020B0503020204020204" pitchFamily="34" charset="-122"/>
                <a:ea typeface="微软雅黑" panose="020B0503020204020204" pitchFamily="34" charset="-122"/>
              </a:rPr>
              <a:t>Cook-Torrance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377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500"/>
                                        <p:tgtEl>
                                          <p:spTgt spid="2253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531">
                                            <p:txEl>
                                              <p:pRg st="1" end="1"/>
                                            </p:txEl>
                                          </p:spTgt>
                                        </p:tgtEl>
                                        <p:attrNameLst>
                                          <p:attrName>style.visibility</p:attrName>
                                        </p:attrNameLst>
                                      </p:cBhvr>
                                      <p:to>
                                        <p:strVal val="visible"/>
                                      </p:to>
                                    </p:set>
                                    <p:animEffect transition="in" filter="fade">
                                      <p:cBhvr>
                                        <p:cTn id="10" dur="500"/>
                                        <p:tgtEl>
                                          <p:spTgt spid="225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sz="half" idx="1"/>
          </p:nvPr>
        </p:nvSpPr>
        <p:spPr>
          <a:xfrm>
            <a:off x="911424" y="1755657"/>
            <a:ext cx="10477500" cy="4114800"/>
          </a:xfrm>
        </p:spPr>
        <p:txBody>
          <a:bodyPr/>
          <a:lstStyle/>
          <a:p>
            <a:pPr marL="717550" lvl="1" indent="-342900" hangingPunct="0">
              <a:lnSpc>
                <a:spcPct val="12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More </a:t>
            </a:r>
            <a:r>
              <a:rPr lang="en-US" altLang="zh-CN" b="1" dirty="0">
                <a:solidFill>
                  <a:schemeClr val="bg2">
                    <a:lumMod val="50000"/>
                  </a:schemeClr>
                </a:solidFill>
                <a:latin typeface="微软雅黑" panose="020B0503020204020204" pitchFamily="34" charset="-122"/>
                <a:ea typeface="微软雅黑" panose="020B0503020204020204" pitchFamily="34" charset="-122"/>
              </a:rPr>
              <a:t>complex specular component than (</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cosnφ</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p>
        </p:txBody>
      </p:sp>
      <p:graphicFrame>
        <p:nvGraphicFramePr>
          <p:cNvPr id="6" name="Object 2"/>
          <p:cNvGraphicFramePr>
            <a:graphicFrameLocks noChangeAspect="1"/>
          </p:cNvGraphicFramePr>
          <p:nvPr>
            <p:extLst>
              <p:ext uri="{D42A27DB-BD31-4B8C-83A1-F6EECF244321}">
                <p14:modId xmlns:p14="http://schemas.microsoft.com/office/powerpoint/2010/main" val="1385412144"/>
              </p:ext>
            </p:extLst>
          </p:nvPr>
        </p:nvGraphicFramePr>
        <p:xfrm>
          <a:off x="2423592" y="2924944"/>
          <a:ext cx="5071533" cy="1195387"/>
        </p:xfrm>
        <a:graphic>
          <a:graphicData uri="http://schemas.openxmlformats.org/presentationml/2006/ole">
            <mc:AlternateContent xmlns:mc="http://schemas.openxmlformats.org/markup-compatibility/2006">
              <mc:Choice xmlns:v="urn:schemas-microsoft-com:vml" Requires="v">
                <p:oleObj spid="_x0000_s124965" name="Equation" r:id="rId3" imgW="1333500" imgH="419100" progId="Equation.DSMT4">
                  <p:embed/>
                </p:oleObj>
              </mc:Choice>
              <mc:Fallback>
                <p:oleObj name="Equation" r:id="rId3" imgW="13335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592" y="2924944"/>
                        <a:ext cx="5071533" cy="1195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6"/>
          <p:cNvSpPr txBox="1">
            <a:spLocks noChangeArrowheads="1"/>
          </p:cNvSpPr>
          <p:nvPr/>
        </p:nvSpPr>
        <p:spPr bwMode="auto">
          <a:xfrm>
            <a:off x="2351584" y="4581128"/>
            <a:ext cx="545253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dirty="0">
                <a:solidFill>
                  <a:schemeClr val="bg2">
                    <a:lumMod val="50000"/>
                  </a:schemeClr>
                </a:solidFill>
              </a:rPr>
              <a:t>D - Distribution term</a:t>
            </a:r>
          </a:p>
          <a:p>
            <a:pPr eaLnBrk="1" hangingPunct="1"/>
            <a:r>
              <a:rPr lang="en-US" altLang="zh-CN" sz="2400" b="1" dirty="0">
                <a:solidFill>
                  <a:schemeClr val="bg2">
                    <a:lumMod val="50000"/>
                  </a:schemeClr>
                </a:solidFill>
              </a:rPr>
              <a:t>G – Geometric term</a:t>
            </a:r>
          </a:p>
          <a:p>
            <a:pPr eaLnBrk="1" hangingPunct="1"/>
            <a:r>
              <a:rPr lang="en-US" altLang="zh-CN" sz="2400" b="1" dirty="0">
                <a:solidFill>
                  <a:schemeClr val="bg2">
                    <a:lumMod val="50000"/>
                  </a:schemeClr>
                </a:solidFill>
              </a:rPr>
              <a:t>F – Fresnel term</a:t>
            </a:r>
            <a:endParaRPr lang="zh-CN" altLang="en-US" sz="2400" b="1" dirty="0">
              <a:solidFill>
                <a:schemeClr val="bg2">
                  <a:lumMod val="50000"/>
                </a:schemeClr>
              </a:solidFill>
            </a:endParaRPr>
          </a:p>
        </p:txBody>
      </p:sp>
      <p:sp>
        <p:nvSpPr>
          <p:cNvPr id="8" name="Rectangle 2"/>
          <p:cNvSpPr>
            <a:spLocks noGrp="1" noChangeArrowheads="1"/>
          </p:cNvSpPr>
          <p:nvPr>
            <p:ph type="title"/>
          </p:nvPr>
        </p:nvSpPr>
        <p:spPr>
          <a:xfrm>
            <a:off x="983432" y="260648"/>
            <a:ext cx="9544049" cy="1412875"/>
          </a:xfrm>
        </p:spPr>
        <p:txBody>
          <a:bodyPr>
            <a:normAutofit/>
          </a:body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a:solidFill>
                  <a:schemeClr val="bg2">
                    <a:lumMod val="50000"/>
                  </a:schemeClr>
                </a:solidFill>
                <a:latin typeface="微软雅黑" panose="020B0503020204020204" pitchFamily="34" charset="-122"/>
                <a:ea typeface="微软雅黑" panose="020B0503020204020204" pitchFamily="34" charset="-122"/>
              </a:rPr>
              <a:t>Cook-Torrance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338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Rectangle 3"/>
          <p:cNvSpPr>
            <a:spLocks noGrp="1" noChangeArrowheads="1"/>
          </p:cNvSpPr>
          <p:nvPr>
            <p:ph type="body" sz="half" idx="1"/>
          </p:nvPr>
        </p:nvSpPr>
        <p:spPr>
          <a:xfrm>
            <a:off x="1055440" y="1436688"/>
            <a:ext cx="9836151" cy="5160664"/>
          </a:xfrm>
        </p:spPr>
        <p:txBody>
          <a:bodyPr>
            <a:normAutofit fontScale="70000" lnSpcReduction="20000"/>
          </a:bodyPr>
          <a:lstStyle/>
          <a:p>
            <a:pPr marL="717550" lvl="1" indent="-342900" eaLnBrk="1" hangingPunct="0">
              <a:lnSpc>
                <a:spcPct val="140000"/>
              </a:lnSpc>
              <a:spcBef>
                <a:spcPts val="1800"/>
              </a:spcBef>
              <a:buFont typeface="Wingdings" panose="05000000000000000000" pitchFamily="2" charset="2"/>
              <a:buChar char="Ø"/>
              <a:defRPr/>
            </a:pPr>
            <a:r>
              <a:rPr lang="en-US" altLang="zh-CN" sz="3800" b="1" dirty="0">
                <a:solidFill>
                  <a:schemeClr val="bg2">
                    <a:lumMod val="50000"/>
                  </a:schemeClr>
                </a:solidFill>
                <a:latin typeface="微软雅黑" panose="020B0503020204020204" pitchFamily="34" charset="-122"/>
                <a:ea typeface="微软雅黑" panose="020B0503020204020204" pitchFamily="34" charset="-122"/>
              </a:rPr>
              <a:t>Distribution </a:t>
            </a:r>
            <a:r>
              <a:rPr lang="en-US" altLang="zh-CN" sz="3800" b="1" dirty="0" err="1">
                <a:solidFill>
                  <a:schemeClr val="bg2">
                    <a:lumMod val="50000"/>
                  </a:schemeClr>
                </a:solidFill>
                <a:latin typeface="微软雅黑" panose="020B0503020204020204" pitchFamily="34" charset="-122"/>
                <a:ea typeface="微软雅黑" panose="020B0503020204020204" pitchFamily="34" charset="-122"/>
              </a:rPr>
              <a:t>term,D</a:t>
            </a:r>
            <a:endParaRPr lang="en-US" altLang="zh-CN" sz="3800" b="1" dirty="0" smtClean="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70000"/>
              </a:lnSpc>
              <a:spcBef>
                <a:spcPts val="1200"/>
              </a:spcBef>
              <a:buFont typeface="Arial" panose="020B0604020202020204" pitchFamily="34" charset="0"/>
              <a:buChar char="•"/>
              <a:defRPr/>
            </a:pPr>
            <a:r>
              <a:rPr lang="zh-CN" altLang="en-US" sz="3500" b="1" dirty="0">
                <a:solidFill>
                  <a:schemeClr val="accent6">
                    <a:lumMod val="50000"/>
                  </a:schemeClr>
                </a:solidFill>
                <a:latin typeface="微软雅黑" panose="020B0503020204020204" pitchFamily="34" charset="-122"/>
                <a:ea typeface="微软雅黑" panose="020B0503020204020204" pitchFamily="34" charset="-122"/>
              </a:rPr>
              <a:t>微面元</a:t>
            </a:r>
            <a:r>
              <a:rPr lang="en-US" altLang="zh-CN" sz="35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3500" b="1" dirty="0" err="1">
                <a:solidFill>
                  <a:schemeClr val="accent6">
                    <a:lumMod val="50000"/>
                  </a:schemeClr>
                </a:solidFill>
                <a:latin typeface="微软雅黑" panose="020B0503020204020204" pitchFamily="34" charset="-122"/>
                <a:ea typeface="微软雅黑" panose="020B0503020204020204" pitchFamily="34" charset="-122"/>
              </a:rPr>
              <a:t>microfacet</a:t>
            </a:r>
            <a:r>
              <a:rPr lang="en-US" altLang="zh-CN" sz="3500" b="1" dirty="0">
                <a:solidFill>
                  <a:schemeClr val="accent6">
                    <a:lumMod val="50000"/>
                  </a:schemeClr>
                </a:solidFill>
                <a:latin typeface="微软雅黑" panose="020B0503020204020204" pitchFamily="34" charset="-122"/>
                <a:ea typeface="微软雅黑" panose="020B0503020204020204" pitchFamily="34" charset="-122"/>
              </a:rPr>
              <a:t>)</a:t>
            </a:r>
          </a:p>
          <a:p>
            <a:pPr marL="717550" lvl="1" indent="-342900" eaLnBrk="1" hangingPunct="0">
              <a:lnSpc>
                <a:spcPct val="140000"/>
              </a:lnSpc>
              <a:spcBef>
                <a:spcPts val="1800"/>
              </a:spcBef>
              <a:buFont typeface="Wingdings" panose="05000000000000000000" pitchFamily="2" charset="2"/>
              <a:buChar char="Ø"/>
              <a:defRPr/>
            </a:pPr>
            <a:endParaRPr lang="en-US" altLang="zh-CN" sz="2600" b="1" dirty="0">
              <a:solidFill>
                <a:schemeClr val="bg2">
                  <a:lumMod val="50000"/>
                </a:schemeClr>
              </a:solidFill>
              <a:latin typeface="微软雅黑" panose="020B0503020204020204" pitchFamily="34" charset="-122"/>
              <a:ea typeface="微软雅黑" panose="020B0503020204020204" pitchFamily="34" charset="-122"/>
            </a:endParaRP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a:p>
            <a:pPr marL="1616075" lvl="2" indent="-342900" defTabSz="525463" eaLnBrk="1" hangingPunct="1">
              <a:lnSpc>
                <a:spcPct val="170000"/>
              </a:lnSpc>
              <a:buSzPct val="60000"/>
              <a:buFont typeface="Wingdings" panose="05000000000000000000" pitchFamily="2" charset="2"/>
              <a:buChar char="n"/>
            </a:pPr>
            <a:r>
              <a:rPr lang="zh-CN" altLang="en-US" sz="2900" b="1" dirty="0">
                <a:solidFill>
                  <a:schemeClr val="bg2">
                    <a:lumMod val="50000"/>
                  </a:schemeClr>
                </a:solidFill>
              </a:rPr>
              <a:t>微面元是物体表面上一种微小的、平坦的镜面，具有随机的大小和角度   </a:t>
            </a:r>
            <a:r>
              <a:rPr lang="en-US" altLang="zh-CN" sz="2900" b="1" dirty="0">
                <a:solidFill>
                  <a:schemeClr val="bg2">
                    <a:lumMod val="50000"/>
                  </a:schemeClr>
                </a:solidFill>
              </a:rPr>
              <a:t>small V-shaped grooves </a:t>
            </a:r>
            <a:r>
              <a:rPr lang="zh-CN" altLang="en-US" sz="2900" b="1" dirty="0">
                <a:solidFill>
                  <a:schemeClr val="bg2">
                    <a:lumMod val="50000"/>
                  </a:schemeClr>
                </a:solidFill>
              </a:rPr>
              <a:t>。</a:t>
            </a:r>
          </a:p>
        </p:txBody>
      </p:sp>
      <p:pic>
        <p:nvPicPr>
          <p:cNvPr id="372740" name="Picture 4" descr="1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568451" y="3414713"/>
            <a:ext cx="9740900" cy="2051050"/>
          </a:xfrm>
          <a:noFill/>
        </p:spPr>
      </p:pic>
      <p:grpSp>
        <p:nvGrpSpPr>
          <p:cNvPr id="2" name="组合 17"/>
          <p:cNvGrpSpPr>
            <a:grpSpLocks/>
          </p:cNvGrpSpPr>
          <p:nvPr/>
        </p:nvGrpSpPr>
        <p:grpSpPr bwMode="auto">
          <a:xfrm>
            <a:off x="1860551" y="3092451"/>
            <a:ext cx="1498600" cy="847725"/>
            <a:chOff x="1395369" y="3092898"/>
            <a:chExt cx="1124418" cy="847284"/>
          </a:xfrm>
        </p:grpSpPr>
        <p:cxnSp>
          <p:nvCxnSpPr>
            <p:cNvPr id="6" name="直接箭头连接符 5"/>
            <p:cNvCxnSpPr/>
            <p:nvPr/>
          </p:nvCxnSpPr>
          <p:spPr>
            <a:xfrm rot="16200000" flipH="1">
              <a:off x="1541856" y="3173511"/>
              <a:ext cx="802857" cy="657499"/>
            </a:xfrm>
            <a:prstGeom prst="straightConnector1">
              <a:avLst/>
            </a:prstGeom>
            <a:ln>
              <a:solidFill>
                <a:schemeClr val="bg2">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rot="16200000" flipH="1">
              <a:off x="1789609" y="3165577"/>
              <a:ext cx="802857" cy="657499"/>
            </a:xfrm>
            <a:prstGeom prst="straightConnector1">
              <a:avLst/>
            </a:prstGeom>
            <a:ln>
              <a:solidFill>
                <a:schemeClr val="bg2">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16200000" flipH="1">
              <a:off x="1322690" y="3210004"/>
              <a:ext cx="802857" cy="657499"/>
            </a:xfrm>
            <a:prstGeom prst="straightConnector1">
              <a:avLst/>
            </a:prstGeom>
            <a:ln>
              <a:solidFill>
                <a:schemeClr val="bg2">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9" name="TextBox 8"/>
          <p:cNvSpPr txBox="1">
            <a:spLocks noChangeArrowheads="1"/>
          </p:cNvSpPr>
          <p:nvPr/>
        </p:nvSpPr>
        <p:spPr bwMode="auto">
          <a:xfrm>
            <a:off x="594785" y="3319463"/>
            <a:ext cx="2044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i="1">
                <a:solidFill>
                  <a:schemeClr val="bg2">
                    <a:lumMod val="50000"/>
                  </a:schemeClr>
                </a:solidFill>
              </a:rPr>
              <a:t>Incident</a:t>
            </a:r>
          </a:p>
          <a:p>
            <a:pPr eaLnBrk="1" hangingPunct="1"/>
            <a:r>
              <a:rPr lang="en-US" altLang="zh-CN" b="1" i="1">
                <a:solidFill>
                  <a:schemeClr val="bg2">
                    <a:lumMod val="50000"/>
                  </a:schemeClr>
                </a:solidFill>
              </a:rPr>
              <a:t>light</a:t>
            </a:r>
            <a:endParaRPr lang="zh-CN" altLang="en-US" b="1">
              <a:solidFill>
                <a:schemeClr val="bg2">
                  <a:lumMod val="50000"/>
                </a:schemeClr>
              </a:solidFill>
            </a:endParaRPr>
          </a:p>
        </p:txBody>
      </p:sp>
      <p:grpSp>
        <p:nvGrpSpPr>
          <p:cNvPr id="3" name="组合 18"/>
          <p:cNvGrpSpPr>
            <a:grpSpLocks/>
          </p:cNvGrpSpPr>
          <p:nvPr/>
        </p:nvGrpSpPr>
        <p:grpSpPr bwMode="auto">
          <a:xfrm>
            <a:off x="7361767" y="2881314"/>
            <a:ext cx="2774951" cy="1241425"/>
            <a:chOff x="5521338" y="2881305"/>
            <a:chExt cx="2081241" cy="1241442"/>
          </a:xfrm>
        </p:grpSpPr>
        <p:cxnSp>
          <p:nvCxnSpPr>
            <p:cNvPr id="11" name="直接箭头连接符 10"/>
            <p:cNvCxnSpPr/>
            <p:nvPr/>
          </p:nvCxnSpPr>
          <p:spPr>
            <a:xfrm rot="5400000" flipH="1" flipV="1">
              <a:off x="4900616" y="3502027"/>
              <a:ext cx="1241442" cy="0"/>
            </a:xfrm>
            <a:prstGeom prst="straightConnector1">
              <a:avLst/>
            </a:prstGeom>
            <a:ln w="28575">
              <a:solidFill>
                <a:schemeClr val="bg2">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8141" name="TextBox 13"/>
            <p:cNvSpPr txBox="1">
              <a:spLocks noChangeArrowheads="1"/>
            </p:cNvSpPr>
            <p:nvPr/>
          </p:nvSpPr>
          <p:spPr bwMode="auto">
            <a:xfrm>
              <a:off x="5557851" y="2954331"/>
              <a:ext cx="20447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i="1">
                  <a:solidFill>
                    <a:schemeClr val="bg2">
                      <a:lumMod val="50000"/>
                    </a:schemeClr>
                  </a:solidFill>
                </a:rPr>
                <a:t>Average</a:t>
              </a:r>
            </a:p>
            <a:p>
              <a:pPr eaLnBrk="1" hangingPunct="1"/>
              <a:r>
                <a:rPr lang="en-US" altLang="zh-CN" i="1">
                  <a:solidFill>
                    <a:schemeClr val="bg2">
                      <a:lumMod val="50000"/>
                    </a:schemeClr>
                  </a:solidFill>
                </a:rPr>
                <a:t>normal </a:t>
              </a:r>
              <a:r>
                <a:rPr lang="en-US" altLang="zh-CN" b="1" i="1">
                  <a:solidFill>
                    <a:schemeClr val="bg2">
                      <a:lumMod val="50000"/>
                    </a:schemeClr>
                  </a:solidFill>
                </a:rPr>
                <a:t>n</a:t>
              </a:r>
              <a:endParaRPr lang="zh-CN" altLang="en-US" b="1">
                <a:solidFill>
                  <a:schemeClr val="bg2">
                    <a:lumMod val="50000"/>
                  </a:schemeClr>
                </a:solidFill>
              </a:endParaRPr>
            </a:p>
          </p:txBody>
        </p:sp>
      </p:grpSp>
      <p:grpSp>
        <p:nvGrpSpPr>
          <p:cNvPr id="4" name="组合 19"/>
          <p:cNvGrpSpPr>
            <a:grpSpLocks/>
          </p:cNvGrpSpPr>
          <p:nvPr/>
        </p:nvGrpSpPr>
        <p:grpSpPr bwMode="auto">
          <a:xfrm>
            <a:off x="6455834" y="3319464"/>
            <a:ext cx="1198033" cy="803275"/>
            <a:chOff x="4842105" y="3319461"/>
            <a:chExt cx="898311" cy="803286"/>
          </a:xfrm>
        </p:grpSpPr>
        <p:cxnSp>
          <p:nvCxnSpPr>
            <p:cNvPr id="15" name="直接箭头连接符 14"/>
            <p:cNvCxnSpPr/>
            <p:nvPr/>
          </p:nvCxnSpPr>
          <p:spPr>
            <a:xfrm rot="16200000" flipH="1">
              <a:off x="4768996" y="3392570"/>
              <a:ext cx="803286" cy="657068"/>
            </a:xfrm>
            <a:prstGeom prst="straightConnector1">
              <a:avLst/>
            </a:prstGeom>
            <a:ln>
              <a:solidFill>
                <a:schemeClr val="bg2">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p:sp>
          <p:nvSpPr>
            <p:cNvPr id="16" name="弧形 15"/>
            <p:cNvSpPr/>
            <p:nvPr/>
          </p:nvSpPr>
          <p:spPr>
            <a:xfrm rot="11255427" flipV="1">
              <a:off x="5343636" y="3789367"/>
              <a:ext cx="266636" cy="204790"/>
            </a:xfrm>
            <a:prstGeom prst="arc">
              <a:avLst>
                <a:gd name="adj1" fmla="val 15074451"/>
                <a:gd name="adj2" fmla="val 0"/>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chemeClr val="bg2">
                    <a:lumMod val="50000"/>
                  </a:schemeClr>
                </a:solidFill>
              </a:endParaRPr>
            </a:p>
          </p:txBody>
        </p:sp>
        <p:sp>
          <p:nvSpPr>
            <p:cNvPr id="48139" name="TextBox 16"/>
            <p:cNvSpPr txBox="1">
              <a:spLocks noChangeArrowheads="1"/>
            </p:cNvSpPr>
            <p:nvPr/>
          </p:nvSpPr>
          <p:spPr bwMode="auto">
            <a:xfrm>
              <a:off x="5119695" y="3355974"/>
              <a:ext cx="6207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i="1">
                  <a:solidFill>
                    <a:schemeClr val="bg2">
                      <a:lumMod val="50000"/>
                    </a:schemeClr>
                  </a:solidFill>
                </a:rPr>
                <a:t>ɸ</a:t>
              </a:r>
              <a:endParaRPr lang="zh-CN" altLang="en-US" i="1">
                <a:solidFill>
                  <a:schemeClr val="bg2">
                    <a:lumMod val="50000"/>
                  </a:schemeClr>
                </a:solidFill>
              </a:endParaRPr>
            </a:p>
          </p:txBody>
        </p:sp>
      </p:grpSp>
      <p:sp>
        <p:nvSpPr>
          <p:cNvPr id="17"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8857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animEffect transition="in" filter="fade">
                                      <p:cBhvr>
                                        <p:cTn id="7" dur="500"/>
                                        <p:tgtEl>
                                          <p:spTgt spid="3727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2739">
                                            <p:txEl>
                                              <p:pRg st="1" end="1"/>
                                            </p:txEl>
                                          </p:spTgt>
                                        </p:tgtEl>
                                        <p:attrNameLst>
                                          <p:attrName>style.visibility</p:attrName>
                                        </p:attrNameLst>
                                      </p:cBhvr>
                                      <p:to>
                                        <p:strVal val="visible"/>
                                      </p:to>
                                    </p:set>
                                    <p:animEffect transition="in" filter="fade">
                                      <p:cBhvr>
                                        <p:cTn id="10" dur="500"/>
                                        <p:tgtEl>
                                          <p:spTgt spid="37273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27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nodeType="afterGroup">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par>
                          <p:cTn id="29" fill="hold" nodeType="afterGroup">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2739">
                                            <p:txEl>
                                              <p:pRg st="10" end="10"/>
                                            </p:txEl>
                                          </p:spTgt>
                                        </p:tgtEl>
                                        <p:attrNameLst>
                                          <p:attrName>style.visibility</p:attrName>
                                        </p:attrNameLst>
                                      </p:cBhvr>
                                      <p:to>
                                        <p:strVal val="visible"/>
                                      </p:to>
                                    </p:set>
                                    <p:animEffect transition="in" filter="fade">
                                      <p:cBhvr>
                                        <p:cTn id="35" dur="500"/>
                                        <p:tgtEl>
                                          <p:spTgt spid="3727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build="p"/>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body" sz="half" idx="1"/>
          </p:nvPr>
        </p:nvSpPr>
        <p:spPr>
          <a:xfrm>
            <a:off x="812800" y="1773239"/>
            <a:ext cx="10466917" cy="5184775"/>
          </a:xfrm>
        </p:spPr>
        <p:txBody>
          <a:bodyPr/>
          <a:lstStyle/>
          <a:p>
            <a:pPr marL="1616075" lvl="2" indent="-342900" defTabSz="525463">
              <a:lnSpc>
                <a:spcPct val="150000"/>
              </a:lnSpc>
              <a:buSzPct val="60000"/>
              <a:buFont typeface="Wingdings" panose="05000000000000000000" pitchFamily="2" charset="2"/>
              <a:buChar char="n"/>
            </a:pPr>
            <a:r>
              <a:rPr lang="zh-CN" altLang="en-US" sz="2000" b="1" dirty="0">
                <a:solidFill>
                  <a:schemeClr val="bg2">
                    <a:lumMod val="50000"/>
                  </a:schemeClr>
                </a:solidFill>
              </a:rPr>
              <a:t>因为高斯分布在数学上处理起来较容易，在这些</a:t>
            </a:r>
            <a:r>
              <a:rPr lang="en-US" altLang="zh-CN" sz="2000" b="1" dirty="0">
                <a:solidFill>
                  <a:schemeClr val="bg2">
                    <a:lumMod val="50000"/>
                  </a:schemeClr>
                </a:solidFill>
              </a:rPr>
              <a:t>BRDF</a:t>
            </a:r>
            <a:r>
              <a:rPr lang="zh-CN" altLang="en-US" sz="2000" b="1" dirty="0">
                <a:solidFill>
                  <a:schemeClr val="bg2">
                    <a:lumMod val="50000"/>
                  </a:schemeClr>
                </a:solidFill>
              </a:rPr>
              <a:t>模型中，微面元通常假设在大小和角度上具有高斯分布。</a:t>
            </a:r>
          </a:p>
          <a:p>
            <a:pPr marL="1616075" lvl="2" indent="-342900" defTabSz="525463">
              <a:lnSpc>
                <a:spcPct val="150000"/>
              </a:lnSpc>
              <a:buSzPct val="60000"/>
              <a:buFont typeface="Wingdings" panose="05000000000000000000" pitchFamily="2" charset="2"/>
              <a:buChar char="n"/>
            </a:pPr>
            <a:endParaRPr lang="zh-CN" altLang="en-US" sz="2000" b="1" dirty="0">
              <a:solidFill>
                <a:schemeClr val="bg2">
                  <a:lumMod val="50000"/>
                </a:schemeClr>
              </a:solidFill>
            </a:endParaRPr>
          </a:p>
          <a:p>
            <a:pPr marL="1616075" lvl="2" indent="-342900" defTabSz="525463">
              <a:lnSpc>
                <a:spcPct val="150000"/>
              </a:lnSpc>
              <a:buSzPct val="60000"/>
              <a:buFont typeface="Wingdings" panose="05000000000000000000" pitchFamily="2" charset="2"/>
              <a:buChar char="n"/>
            </a:pPr>
            <a:r>
              <a:rPr lang="zh-CN" altLang="en-US" sz="2000" b="1" dirty="0">
                <a:solidFill>
                  <a:schemeClr val="bg2">
                    <a:lumMod val="50000"/>
                  </a:schemeClr>
                </a:solidFill>
              </a:rPr>
              <a:t>镜面反射可以用一些微面元的直接反射来描述，而漫反射可以用微面元间的相互反射来描述。微面元之间还可以互相投射阴影。</a:t>
            </a:r>
          </a:p>
          <a:p>
            <a:pPr marL="1616075" lvl="2" indent="-342900" defTabSz="525463">
              <a:lnSpc>
                <a:spcPct val="150000"/>
              </a:lnSpc>
              <a:buSzPct val="60000"/>
              <a:buFont typeface="Wingdings" panose="05000000000000000000" pitchFamily="2" charset="2"/>
              <a:buChar char="n"/>
            </a:pPr>
            <a:endParaRPr lang="zh-CN" altLang="en-US" sz="2000" b="1" dirty="0">
              <a:solidFill>
                <a:schemeClr val="bg2">
                  <a:lumMod val="50000"/>
                </a:schemeClr>
              </a:solidFill>
            </a:endParaRPr>
          </a:p>
          <a:p>
            <a:pPr marL="1616075" lvl="2" indent="-342900" defTabSz="525463">
              <a:lnSpc>
                <a:spcPct val="150000"/>
              </a:lnSpc>
              <a:buSzPct val="60000"/>
              <a:buFont typeface="Wingdings" panose="05000000000000000000" pitchFamily="2" charset="2"/>
              <a:buChar char="n"/>
            </a:pPr>
            <a:r>
              <a:rPr lang="zh-CN" altLang="en-US" sz="2000" b="1" dirty="0">
                <a:solidFill>
                  <a:schemeClr val="bg2">
                    <a:lumMod val="50000"/>
                  </a:schemeClr>
                </a:solidFill>
              </a:rPr>
              <a:t>当微面元的大小与光的波长相近时，还有一个重要概念</a:t>
            </a:r>
            <a:r>
              <a:rPr lang="en-US" altLang="zh-CN" sz="2000" b="1" dirty="0">
                <a:solidFill>
                  <a:schemeClr val="bg2">
                    <a:lumMod val="50000"/>
                  </a:schemeClr>
                </a:solidFill>
              </a:rPr>
              <a:t>height correlation, </a:t>
            </a:r>
            <a:r>
              <a:rPr lang="zh-CN" altLang="en-US" sz="2000" b="1" dirty="0">
                <a:solidFill>
                  <a:schemeClr val="bg2">
                    <a:lumMod val="50000"/>
                  </a:schemeClr>
                </a:solidFill>
              </a:rPr>
              <a:t>可用来模拟干涉、衍射等物理现象。 </a:t>
            </a:r>
          </a:p>
          <a:p>
            <a:pPr marL="342900" indent="-342900" eaLnBrk="1" hangingPunct="1"/>
            <a:endParaRPr lang="zh-CN" altLang="en-US" sz="2400" b="1" dirty="0" smtClean="0">
              <a:latin typeface="Times New Roman" pitchFamily="18" charset="0"/>
            </a:endParaRPr>
          </a:p>
          <a:p>
            <a:pPr marL="342900" indent="-342900" eaLnBrk="1" hangingPunct="1">
              <a:buFont typeface="Wingdings" pitchFamily="2" charset="2"/>
              <a:buNone/>
            </a:pPr>
            <a:endParaRPr lang="en-US" altLang="zh-CN" sz="2600" b="1" dirty="0" smtClean="0">
              <a:latin typeface="Times New Roman" pitchFamily="18" charset="0"/>
            </a:endParaRPr>
          </a:p>
        </p:txBody>
      </p:sp>
      <p:sp>
        <p:nvSpPr>
          <p:cNvPr id="49155" name="Rectangle 3"/>
          <p:cNvSpPr>
            <a:spLocks noGrp="1" noChangeArrowheads="1"/>
          </p:cNvSpPr>
          <p:nvPr>
            <p:ph type="title"/>
          </p:nvPr>
        </p:nvSpPr>
        <p:spPr>
          <a:xfrm>
            <a:off x="407368" y="548680"/>
            <a:ext cx="9544049" cy="1412875"/>
          </a:xfrm>
          <a:noFill/>
        </p:spPr>
        <p:txBody>
          <a:bodyPr>
            <a:normAutofit/>
          </a:bodyPr>
          <a:lstStyle/>
          <a:p>
            <a:pPr marL="1260475" lvl="3" indent="-342900" hangingPunct="0">
              <a:lnSpc>
                <a:spcPct val="150000"/>
              </a:lnSpc>
              <a:spcBef>
                <a:spcPts val="1200"/>
              </a:spcBef>
              <a:buFont typeface="Arial" panose="020B0604020202020204" pitchFamily="34" charset="0"/>
              <a:buChar char="•"/>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微</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面元</a:t>
            </a:r>
            <a:r>
              <a:rPr lang="en-US" altLang="zh-CN" sz="2700" b="1" dirty="0" err="1" smtClean="0">
                <a:solidFill>
                  <a:schemeClr val="accent6">
                    <a:lumMod val="50000"/>
                  </a:schemeClr>
                </a:solidFill>
                <a:latin typeface="微软雅黑" panose="020B0503020204020204" pitchFamily="34" charset="-122"/>
                <a:ea typeface="微软雅黑" panose="020B0503020204020204" pitchFamily="34" charset="-122"/>
              </a:rPr>
              <a:t>Microfacet</a:t>
            </a:r>
            <a:endParaRPr lang="zh-CN" altLang="en-US" sz="27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59168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3762">
                                            <p:txEl>
                                              <p:pRg st="0" end="0"/>
                                            </p:txEl>
                                          </p:spTgt>
                                        </p:tgtEl>
                                        <p:attrNameLst>
                                          <p:attrName>style.visibility</p:attrName>
                                        </p:attrNameLst>
                                      </p:cBhvr>
                                      <p:to>
                                        <p:strVal val="visible"/>
                                      </p:to>
                                    </p:set>
                                    <p:animEffect transition="in" filter="fade">
                                      <p:cBhvr>
                                        <p:cTn id="7" dur="500"/>
                                        <p:tgtEl>
                                          <p:spTgt spid="37376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3762">
                                            <p:txEl>
                                              <p:pRg st="2" end="2"/>
                                            </p:txEl>
                                          </p:spTgt>
                                        </p:tgtEl>
                                        <p:attrNameLst>
                                          <p:attrName>style.visibility</p:attrName>
                                        </p:attrNameLst>
                                      </p:cBhvr>
                                      <p:to>
                                        <p:strVal val="visible"/>
                                      </p:to>
                                    </p:set>
                                    <p:animEffect transition="in" filter="fade">
                                      <p:cBhvr>
                                        <p:cTn id="10" dur="500"/>
                                        <p:tgtEl>
                                          <p:spTgt spid="37376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3762">
                                            <p:txEl>
                                              <p:pRg st="4" end="4"/>
                                            </p:txEl>
                                          </p:spTgt>
                                        </p:tgtEl>
                                        <p:attrNameLst>
                                          <p:attrName>style.visibility</p:attrName>
                                        </p:attrNameLst>
                                      </p:cBhvr>
                                      <p:to>
                                        <p:strVal val="visible"/>
                                      </p:to>
                                    </p:set>
                                    <p:animEffect transition="in" filter="fade">
                                      <p:cBhvr>
                                        <p:cTn id="13" dur="500"/>
                                        <p:tgtEl>
                                          <p:spTgt spid="37376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1160463" y="1124744"/>
            <a:ext cx="9544049" cy="1412875"/>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Distribution </a:t>
            </a:r>
            <a:r>
              <a:rPr lang="en-US" altLang="zh-CN" sz="2700" b="1" dirty="0" err="1">
                <a:solidFill>
                  <a:schemeClr val="bg2">
                    <a:lumMod val="50000"/>
                  </a:schemeClr>
                </a:solidFill>
                <a:latin typeface="微软雅黑" panose="020B0503020204020204" pitchFamily="34" charset="-122"/>
                <a:ea typeface="微软雅黑" panose="020B0503020204020204" pitchFamily="34" charset="-122"/>
              </a:rPr>
              <a:t>term,D</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0179" name="Rectangle 3"/>
          <p:cNvSpPr>
            <a:spLocks noGrp="1" noChangeArrowheads="1"/>
          </p:cNvSpPr>
          <p:nvPr>
            <p:ph type="body" sz="half" idx="1"/>
          </p:nvPr>
        </p:nvSpPr>
        <p:spPr>
          <a:xfrm>
            <a:off x="1208618" y="2041525"/>
            <a:ext cx="9836149" cy="4114800"/>
          </a:xfrm>
        </p:spPr>
        <p:txBody>
          <a:bodyPr>
            <a:normAutofit fontScale="85000" lnSpcReduction="20000"/>
          </a:bodyPr>
          <a:lstStyle/>
          <a:p>
            <a:pPr marL="1260475" lvl="3" indent="-342900" hangingPunct="0">
              <a:lnSpc>
                <a:spcPct val="160000"/>
              </a:lnSpc>
              <a:spcBef>
                <a:spcPts val="1200"/>
              </a:spcBef>
              <a:buFont typeface="Arial" panose="020B0604020202020204" pitchFamily="34" charset="0"/>
              <a:buChar char="•"/>
              <a:defRPr/>
            </a:pP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Gaussian distribution</a:t>
            </a:r>
          </a:p>
          <a:p>
            <a:pPr marL="342900" indent="-342900" eaLnBrk="1" hangingPunct="1">
              <a:lnSpc>
                <a:spcPct val="90000"/>
              </a:lnSpc>
            </a:pPr>
            <a:endParaRPr lang="en-US" altLang="zh-CN" dirty="0" smtClean="0"/>
          </a:p>
          <a:p>
            <a:pPr marL="342900" indent="-342900" eaLnBrk="1" hangingPunct="1">
              <a:lnSpc>
                <a:spcPct val="90000"/>
              </a:lnSpc>
            </a:pPr>
            <a:endParaRPr lang="en-US" altLang="zh-CN" dirty="0" smtClean="0"/>
          </a:p>
          <a:p>
            <a:pPr marL="1260475" lvl="3" indent="-342900" eaLnBrk="1" hangingPunct="0">
              <a:lnSpc>
                <a:spcPct val="170000"/>
              </a:lnSpc>
              <a:spcBef>
                <a:spcPts val="1200"/>
              </a:spcBef>
              <a:buFont typeface="Arial" panose="020B0604020202020204" pitchFamily="34" charset="0"/>
              <a:buChar char="•"/>
              <a:defRPr/>
            </a:pP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Beckmann distribution</a:t>
            </a: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a:p>
            <a:pPr marL="342900" indent="-342900" eaLnBrk="1" hangingPunct="1">
              <a:lnSpc>
                <a:spcPct val="90000"/>
              </a:lnSpc>
            </a:pPr>
            <a:endParaRPr lang="en-US" altLang="zh-CN" sz="2400" b="1" dirty="0" smtClean="0">
              <a:latin typeface="Times New Roman" pitchFamily="18" charset="0"/>
            </a:endParaRPr>
          </a:p>
          <a:p>
            <a:pPr marL="917575" lvl="3" indent="0" eaLnBrk="1" hangingPunct="0">
              <a:lnSpc>
                <a:spcPct val="160000"/>
              </a:lnSpc>
              <a:spcBef>
                <a:spcPts val="1200"/>
              </a:spcBef>
              <a:defRPr/>
            </a:pPr>
            <a:r>
              <a:rPr lang="zh-CN" altLang="en-US" sz="2400" b="1" dirty="0" smtClean="0">
                <a:latin typeface="Times New Roman" pitchFamily="18" charset="0"/>
              </a:rPr>
              <a:t>     </a:t>
            </a:r>
            <a:r>
              <a:rPr lang="zh-CN" altLang="en-US" dirty="0">
                <a:solidFill>
                  <a:schemeClr val="accent6">
                    <a:lumMod val="50000"/>
                  </a:schemeClr>
                </a:solidFill>
                <a:latin typeface="微软雅黑" panose="020B0503020204020204" pitchFamily="34" charset="-122"/>
                <a:ea typeface="微软雅黑" panose="020B0503020204020204" pitchFamily="34" charset="-122"/>
              </a:rPr>
              <a:t>是微面元半角向量</a:t>
            </a:r>
            <a:r>
              <a:rPr lang="en-US" altLang="zh-CN" dirty="0">
                <a:solidFill>
                  <a:schemeClr val="accent6">
                    <a:lumMod val="50000"/>
                  </a:schemeClr>
                </a:solidFill>
                <a:latin typeface="微软雅黑" panose="020B0503020204020204" pitchFamily="34" charset="-122"/>
                <a:ea typeface="微软雅黑" panose="020B0503020204020204" pitchFamily="34" charset="-122"/>
              </a:rPr>
              <a:t>H</a:t>
            </a:r>
            <a:r>
              <a:rPr lang="zh-CN" altLang="en-US" dirty="0">
                <a:solidFill>
                  <a:schemeClr val="accent6">
                    <a:lumMod val="50000"/>
                  </a:schemeClr>
                </a:solidFill>
                <a:latin typeface="微软雅黑" panose="020B0503020204020204" pitchFamily="34" charset="-122"/>
                <a:ea typeface="微软雅黑" panose="020B0503020204020204" pitchFamily="34" charset="-122"/>
              </a:rPr>
              <a:t>与平均法矢</a:t>
            </a:r>
            <a:r>
              <a:rPr lang="en-US" altLang="zh-CN" dirty="0">
                <a:solidFill>
                  <a:schemeClr val="accent6">
                    <a:lumMod val="50000"/>
                  </a:schemeClr>
                </a:solidFill>
                <a:latin typeface="微软雅黑" panose="020B0503020204020204" pitchFamily="34" charset="-122"/>
                <a:ea typeface="微软雅黑" panose="020B0503020204020204" pitchFamily="34" charset="-122"/>
              </a:rPr>
              <a:t>n</a:t>
            </a:r>
            <a:r>
              <a:rPr lang="zh-CN" altLang="en-US" dirty="0">
                <a:solidFill>
                  <a:schemeClr val="accent6">
                    <a:lumMod val="50000"/>
                  </a:schemeClr>
                </a:solidFill>
                <a:latin typeface="微软雅黑" panose="020B0503020204020204" pitchFamily="34" charset="-122"/>
                <a:ea typeface="微软雅黑" panose="020B0503020204020204" pitchFamily="34" charset="-122"/>
              </a:rPr>
              <a:t>之间的夹角</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graphicFrame>
        <p:nvGraphicFramePr>
          <p:cNvPr id="50180" name="Object 2"/>
          <p:cNvGraphicFramePr>
            <a:graphicFrameLocks noChangeAspect="1"/>
          </p:cNvGraphicFramePr>
          <p:nvPr>
            <p:extLst>
              <p:ext uri="{D42A27DB-BD31-4B8C-83A1-F6EECF244321}">
                <p14:modId xmlns:p14="http://schemas.microsoft.com/office/powerpoint/2010/main" val="3225876277"/>
              </p:ext>
            </p:extLst>
          </p:nvPr>
        </p:nvGraphicFramePr>
        <p:xfrm>
          <a:off x="2770956" y="4005064"/>
          <a:ext cx="5969000" cy="1111250"/>
        </p:xfrm>
        <a:graphic>
          <a:graphicData uri="http://schemas.openxmlformats.org/presentationml/2006/ole">
            <mc:AlternateContent xmlns:mc="http://schemas.openxmlformats.org/markup-compatibility/2006">
              <mc:Choice xmlns:v="urn:schemas-microsoft-com:vml" Requires="v">
                <p:oleObj spid="_x0000_s126062" name="Equation" r:id="rId3" imgW="1790700" imgH="444500" progId="Equation.DSMT4">
                  <p:embed/>
                </p:oleObj>
              </mc:Choice>
              <mc:Fallback>
                <p:oleObj name="Equation" r:id="rId3" imgW="1790700" imgH="444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956" y="4005064"/>
                        <a:ext cx="5969000"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1" name="Object 3"/>
          <p:cNvGraphicFramePr>
            <a:graphicFrameLocks noChangeAspect="1"/>
          </p:cNvGraphicFramePr>
          <p:nvPr>
            <p:extLst>
              <p:ext uri="{D42A27DB-BD31-4B8C-83A1-F6EECF244321}">
                <p14:modId xmlns:p14="http://schemas.microsoft.com/office/powerpoint/2010/main" val="712852867"/>
              </p:ext>
            </p:extLst>
          </p:nvPr>
        </p:nvGraphicFramePr>
        <p:xfrm>
          <a:off x="2207568" y="5517232"/>
          <a:ext cx="720080" cy="276031"/>
        </p:xfrm>
        <a:graphic>
          <a:graphicData uri="http://schemas.openxmlformats.org/presentationml/2006/ole">
            <mc:AlternateContent xmlns:mc="http://schemas.openxmlformats.org/markup-compatibility/2006">
              <mc:Choice xmlns:v="urn:schemas-microsoft-com:vml" Requires="v">
                <p:oleObj spid="_x0000_s126063" name="Equation" r:id="rId5" imgW="152334" imgH="139639" progId="Equation.DSMT4">
                  <p:embed/>
                </p:oleObj>
              </mc:Choice>
              <mc:Fallback>
                <p:oleObj name="Equation" r:id="rId5" imgW="152334" imgH="13963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7568" y="5517232"/>
                        <a:ext cx="720080" cy="276031"/>
                      </a:xfrm>
                      <a:prstGeom prst="rect">
                        <a:avLst/>
                      </a:prstGeom>
                      <a:noFill/>
                      <a:ln>
                        <a:noFill/>
                      </a:ln>
                      <a:effectLst/>
                      <a:extLst/>
                    </p:spPr>
                  </p:pic>
                </p:oleObj>
              </mc:Fallback>
            </mc:AlternateContent>
          </a:graphicData>
        </a:graphic>
      </p:graphicFrame>
      <p:graphicFrame>
        <p:nvGraphicFramePr>
          <p:cNvPr id="50182" name="对象 1"/>
          <p:cNvGraphicFramePr>
            <a:graphicFrameLocks noChangeAspect="1"/>
          </p:cNvGraphicFramePr>
          <p:nvPr>
            <p:extLst>
              <p:ext uri="{D42A27DB-BD31-4B8C-83A1-F6EECF244321}">
                <p14:modId xmlns:p14="http://schemas.microsoft.com/office/powerpoint/2010/main" val="3168323297"/>
              </p:ext>
            </p:extLst>
          </p:nvPr>
        </p:nvGraphicFramePr>
        <p:xfrm>
          <a:off x="2783632" y="2564904"/>
          <a:ext cx="4155017" cy="1008062"/>
        </p:xfrm>
        <a:graphic>
          <a:graphicData uri="http://schemas.openxmlformats.org/presentationml/2006/ole">
            <mc:AlternateContent xmlns:mc="http://schemas.openxmlformats.org/markup-compatibility/2006">
              <mc:Choice xmlns:v="urn:schemas-microsoft-com:vml" Requires="v">
                <p:oleObj spid="_x0000_s126064" name="Equation" r:id="rId7" imgW="1295400" imgH="419100" progId="Equation.DSMT4">
                  <p:embed/>
                </p:oleObj>
              </mc:Choice>
              <mc:Fallback>
                <p:oleObj name="Equation" r:id="rId7" imgW="12954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3632" y="2564904"/>
                        <a:ext cx="415501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09486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2738"/>
                                        </p:tgtEl>
                                        <p:attrNameLst>
                                          <p:attrName>style.visibility</p:attrName>
                                        </p:attrNameLst>
                                      </p:cBhvr>
                                      <p:to>
                                        <p:strVal val="visible"/>
                                      </p:to>
                                    </p:set>
                                    <p:animEffect transition="in" filter="fade">
                                      <p:cBhvr>
                                        <p:cTn id="7" dur="500"/>
                                        <p:tgtEl>
                                          <p:spTgt spid="372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xfrm>
            <a:off x="911424" y="1772816"/>
            <a:ext cx="10871200" cy="4498975"/>
          </a:xfrm>
        </p:spPr>
        <p:txBody>
          <a:bodyPr>
            <a:normAutofit fontScale="92500" lnSpcReduction="20000"/>
          </a:bodyPr>
          <a:lstStyle/>
          <a:p>
            <a:pPr lvl="1" indent="0" eaLnBrk="1" hangingPunct="1">
              <a:lnSpc>
                <a:spcPct val="150000"/>
              </a:lnSpc>
              <a:spcBef>
                <a:spcPts val="2400"/>
              </a:spcBef>
            </a:pPr>
            <a:r>
              <a:rPr lang="en-US" altLang="zh-CN" b="1" dirty="0" err="1">
                <a:solidFill>
                  <a:schemeClr val="bg2">
                    <a:lumMod val="50000"/>
                  </a:schemeClr>
                </a:solidFill>
                <a:latin typeface="微软雅黑" panose="020B0503020204020204" pitchFamily="34" charset="-122"/>
                <a:ea typeface="微软雅黑" panose="020B0503020204020204" pitchFamily="34" charset="-122"/>
              </a:rPr>
              <a:t>Gouraud</a:t>
            </a:r>
            <a:r>
              <a:rPr lang="en-US" altLang="zh-CN" b="1" dirty="0">
                <a:solidFill>
                  <a:schemeClr val="bg2">
                    <a:lumMod val="50000"/>
                  </a:schemeClr>
                </a:solidFill>
                <a:latin typeface="微软雅黑" panose="020B0503020204020204" pitchFamily="34" charset="-122"/>
                <a:ea typeface="微软雅黑" panose="020B0503020204020204" pitchFamily="34" charset="-122"/>
              </a:rPr>
              <a:t> shading</a:t>
            </a:r>
            <a:r>
              <a:rPr lang="zh-CN" altLang="en-US" b="1" dirty="0">
                <a:solidFill>
                  <a:schemeClr val="bg2">
                    <a:lumMod val="50000"/>
                  </a:schemeClr>
                </a:solidFill>
                <a:latin typeface="微软雅黑" panose="020B0503020204020204" pitchFamily="34" charset="-122"/>
                <a:ea typeface="微软雅黑" panose="020B0503020204020204" pitchFamily="34" charset="-122"/>
              </a:rPr>
              <a:t>： </a:t>
            </a:r>
            <a:r>
              <a:rPr lang="en-US" altLang="zh-CN" b="1" dirty="0">
                <a:solidFill>
                  <a:schemeClr val="bg2">
                    <a:lumMod val="50000"/>
                  </a:schemeClr>
                </a:solidFill>
                <a:latin typeface="微软雅黑" panose="020B0503020204020204" pitchFamily="34" charset="-122"/>
                <a:ea typeface="微软雅黑" panose="020B0503020204020204" pitchFamily="34" charset="-122"/>
              </a:rPr>
              <a:t>1971</a:t>
            </a:r>
          </a:p>
          <a:p>
            <a:pPr lvl="1" indent="0" eaLnBrk="1" hangingPunct="1">
              <a:lnSpc>
                <a:spcPct val="150000"/>
              </a:lnSpc>
              <a:spcBef>
                <a:spcPts val="2400"/>
              </a:spcBef>
            </a:pPr>
            <a:r>
              <a:rPr lang="en-US" altLang="zh-CN" b="1" dirty="0" err="1">
                <a:solidFill>
                  <a:schemeClr val="bg2">
                    <a:lumMod val="50000"/>
                  </a:schemeClr>
                </a:solidFill>
                <a:latin typeface="微软雅黑" panose="020B0503020204020204" pitchFamily="34" charset="-122"/>
                <a:ea typeface="微软雅黑" panose="020B0503020204020204" pitchFamily="34" charset="-122"/>
              </a:rPr>
              <a:t>Phong</a:t>
            </a:r>
            <a:r>
              <a:rPr lang="en-US" altLang="zh-CN" b="1" dirty="0">
                <a:solidFill>
                  <a:schemeClr val="bg2">
                    <a:lumMod val="50000"/>
                  </a:schemeClr>
                </a:solidFill>
                <a:latin typeface="微软雅黑" panose="020B0503020204020204" pitchFamily="34" charset="-122"/>
                <a:ea typeface="微软雅黑" panose="020B0503020204020204" pitchFamily="34" charset="-122"/>
              </a:rPr>
              <a:t> shading,</a:t>
            </a:r>
            <a:r>
              <a:rPr lang="zh-CN" altLang="en-US"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a:solidFill>
                  <a:schemeClr val="bg2">
                    <a:lumMod val="50000"/>
                  </a:schemeClr>
                </a:solidFill>
                <a:latin typeface="微软雅黑" panose="020B0503020204020204" pitchFamily="34" charset="-122"/>
                <a:ea typeface="微软雅黑" panose="020B0503020204020204" pitchFamily="34" charset="-122"/>
              </a:rPr>
              <a:t>1975</a:t>
            </a:r>
          </a:p>
          <a:p>
            <a:pPr lvl="1" indent="0" eaLnBrk="1" hangingPunct="1">
              <a:lnSpc>
                <a:spcPct val="150000"/>
              </a:lnSpc>
              <a:spcBef>
                <a:spcPts val="2400"/>
              </a:spcBef>
            </a:pPr>
            <a:r>
              <a:rPr lang="en-US" altLang="zh-CN" b="1" dirty="0">
                <a:solidFill>
                  <a:schemeClr val="bg2">
                    <a:lumMod val="50000"/>
                  </a:schemeClr>
                </a:solidFill>
                <a:latin typeface="微软雅黑" panose="020B0503020204020204" pitchFamily="34" charset="-122"/>
                <a:ea typeface="微软雅黑" panose="020B0503020204020204" pitchFamily="34" charset="-122"/>
              </a:rPr>
              <a:t>Applying textures</a:t>
            </a:r>
            <a:r>
              <a:rPr lang="zh-CN" altLang="en-US" b="1" dirty="0">
                <a:solidFill>
                  <a:schemeClr val="bg2">
                    <a:lumMod val="50000"/>
                  </a:schemeClr>
                </a:solidFill>
                <a:latin typeface="微软雅黑" panose="020B0503020204020204" pitchFamily="34" charset="-122"/>
                <a:ea typeface="微软雅黑" panose="020B0503020204020204" pitchFamily="34" charset="-122"/>
              </a:rPr>
              <a:t>： </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Blinn</a:t>
            </a:r>
            <a:r>
              <a:rPr lang="en-US" altLang="zh-CN" b="1" dirty="0">
                <a:solidFill>
                  <a:schemeClr val="bg2">
                    <a:lumMod val="50000"/>
                  </a:schemeClr>
                </a:solidFill>
                <a:latin typeface="微软雅黑" panose="020B0503020204020204" pitchFamily="34" charset="-122"/>
                <a:ea typeface="微软雅黑" panose="020B0503020204020204" pitchFamily="34" charset="-122"/>
              </a:rPr>
              <a:t> and Newell 1976</a:t>
            </a:r>
          </a:p>
          <a:p>
            <a:pPr lvl="1" indent="0" eaLnBrk="1" hangingPunct="1">
              <a:lnSpc>
                <a:spcPct val="150000"/>
              </a:lnSpc>
              <a:spcBef>
                <a:spcPts val="2400"/>
              </a:spcBef>
            </a:pPr>
            <a:r>
              <a:rPr lang="zh-CN" altLang="en-US" b="1" dirty="0">
                <a:solidFill>
                  <a:schemeClr val="bg2">
                    <a:lumMod val="50000"/>
                  </a:schemeClr>
                </a:solidFill>
                <a:latin typeface="微软雅黑" panose="020B0503020204020204" pitchFamily="34" charset="-122"/>
                <a:ea typeface="微软雅黑" panose="020B0503020204020204" pitchFamily="34" charset="-122"/>
              </a:rPr>
              <a:t>这些算法是图形加速卡的支柱，它们采用</a:t>
            </a:r>
            <a:r>
              <a:rPr lang="en-US" altLang="zh-CN" b="1" dirty="0">
                <a:solidFill>
                  <a:schemeClr val="bg2">
                    <a:lumMod val="50000"/>
                  </a:schemeClr>
                </a:solidFill>
                <a:latin typeface="微软雅黑" panose="020B0503020204020204" pitchFamily="34" charset="-122"/>
                <a:ea typeface="微软雅黑" panose="020B0503020204020204" pitchFamily="34" charset="-122"/>
              </a:rPr>
              <a:t>fixed-function</a:t>
            </a:r>
            <a:r>
              <a:rPr lang="zh-CN" altLang="en-US" b="1" dirty="0">
                <a:solidFill>
                  <a:schemeClr val="bg2">
                    <a:lumMod val="50000"/>
                  </a:schemeClr>
                </a:solidFill>
                <a:latin typeface="微软雅黑" panose="020B0503020204020204" pitchFamily="34" charset="-122"/>
                <a:ea typeface="微软雅黑" panose="020B0503020204020204" pitchFamily="34" charset="-122"/>
              </a:rPr>
              <a:t>流水线。</a:t>
            </a:r>
          </a:p>
          <a:p>
            <a:pPr lvl="1" indent="0" eaLnBrk="1" hangingPunct="1">
              <a:lnSpc>
                <a:spcPct val="150000"/>
              </a:lnSpc>
              <a:spcBef>
                <a:spcPts val="2400"/>
              </a:spcBef>
            </a:pPr>
            <a:r>
              <a:rPr lang="en-US" altLang="zh-CN" b="1" dirty="0">
                <a:solidFill>
                  <a:schemeClr val="bg2">
                    <a:lumMod val="50000"/>
                  </a:schemeClr>
                </a:solidFill>
                <a:latin typeface="微软雅黑" panose="020B0503020204020204" pitchFamily="34" charset="-122"/>
                <a:ea typeface="微软雅黑" panose="020B0503020204020204" pitchFamily="34" charset="-122"/>
              </a:rPr>
              <a:t>Vertex </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shader</a:t>
            </a:r>
            <a:r>
              <a:rPr lang="zh-CN" altLang="en-US" b="1" dirty="0">
                <a:solidFill>
                  <a:schemeClr val="bg2">
                    <a:lumMod val="50000"/>
                  </a:schemeClr>
                </a:solidFill>
                <a:latin typeface="微软雅黑" panose="020B0503020204020204" pitchFamily="34" charset="-122"/>
                <a:ea typeface="微软雅黑" panose="020B0503020204020204" pitchFamily="34" charset="-122"/>
              </a:rPr>
              <a:t>：取代</a:t>
            </a:r>
            <a:r>
              <a:rPr lang="en-US" altLang="zh-CN" b="1" dirty="0">
                <a:solidFill>
                  <a:schemeClr val="bg2">
                    <a:lumMod val="50000"/>
                  </a:schemeClr>
                </a:solidFill>
                <a:latin typeface="微软雅黑" panose="020B0503020204020204" pitchFamily="34" charset="-122"/>
                <a:ea typeface="微软雅黑" panose="020B0503020204020204" pitchFamily="34" charset="-122"/>
              </a:rPr>
              <a:t>fixed-function</a:t>
            </a:r>
            <a:r>
              <a:rPr lang="zh-CN" altLang="en-US" b="1" dirty="0">
                <a:solidFill>
                  <a:schemeClr val="bg2">
                    <a:lumMod val="50000"/>
                  </a:schemeClr>
                </a:solidFill>
                <a:latin typeface="微软雅黑" panose="020B0503020204020204" pitchFamily="34" charset="-122"/>
                <a:ea typeface="微软雅黑" panose="020B0503020204020204" pitchFamily="34" charset="-122"/>
              </a:rPr>
              <a:t>顶点处理，用户可以对每个顶点的操作进行编程。</a:t>
            </a:r>
          </a:p>
          <a:p>
            <a:pPr lvl="1" indent="0" eaLnBrk="1" hangingPunct="1">
              <a:lnSpc>
                <a:spcPct val="150000"/>
              </a:lnSpc>
              <a:spcBef>
                <a:spcPts val="2400"/>
              </a:spcBef>
            </a:pPr>
            <a:r>
              <a:rPr lang="en-US" altLang="zh-CN" b="1" dirty="0">
                <a:solidFill>
                  <a:schemeClr val="bg2">
                    <a:lumMod val="50000"/>
                  </a:schemeClr>
                </a:solidFill>
                <a:latin typeface="微软雅黑" panose="020B0503020204020204" pitchFamily="34" charset="-122"/>
                <a:ea typeface="微软雅黑" panose="020B0503020204020204" pitchFamily="34" charset="-122"/>
              </a:rPr>
              <a:t>Pixel </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shader</a:t>
            </a:r>
            <a:r>
              <a:rPr lang="en-US" altLang="zh-CN" b="1" dirty="0">
                <a:solidFill>
                  <a:schemeClr val="bg2">
                    <a:lumMod val="50000"/>
                  </a:schemeClr>
                </a:solidFill>
                <a:latin typeface="微软雅黑" panose="020B0503020204020204" pitchFamily="34" charset="-122"/>
                <a:ea typeface="微软雅黑" panose="020B0503020204020204" pitchFamily="34" charset="-122"/>
              </a:rPr>
              <a:t>: </a:t>
            </a:r>
            <a:r>
              <a:rPr lang="zh-CN" altLang="en-US" b="1" dirty="0">
                <a:solidFill>
                  <a:schemeClr val="bg2">
                    <a:lumMod val="50000"/>
                  </a:schemeClr>
                </a:solidFill>
                <a:latin typeface="微软雅黑" panose="020B0503020204020204" pitchFamily="34" charset="-122"/>
                <a:ea typeface="微软雅黑" panose="020B0503020204020204" pitchFamily="34" charset="-122"/>
              </a:rPr>
              <a:t>提供了更灵活的纹理贴图操作，可以用编程语言对纹理贴图进行控制。</a:t>
            </a:r>
          </a:p>
        </p:txBody>
      </p:sp>
      <p:sp>
        <p:nvSpPr>
          <p:cNvPr id="7171" name="Rectangle 5"/>
          <p:cNvSpPr>
            <a:spLocks noGrp="1" noChangeArrowheads="1"/>
          </p:cNvSpPr>
          <p:nvPr>
            <p:ph type="title"/>
          </p:nvPr>
        </p:nvSpPr>
        <p:spPr/>
        <p:txBody>
          <a:bodyPr>
            <a:normAutofit/>
          </a:bodyPr>
          <a:lstStyle/>
          <a:p>
            <a:pPr lvl="1">
              <a:spcBef>
                <a:spcPts val="3000"/>
              </a:spcBef>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光照模型发展</a:t>
            </a:r>
          </a:p>
        </p:txBody>
      </p:sp>
    </p:spTree>
    <p:extLst>
      <p:ext uri="{BB962C8B-B14F-4D97-AF65-F5344CB8AC3E}">
        <p14:creationId xmlns:p14="http://schemas.microsoft.com/office/powerpoint/2010/main" val="401611443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1055440" y="1002946"/>
            <a:ext cx="9544049" cy="1412875"/>
          </a:xfrm>
        </p:spPr>
        <p:txBody>
          <a:bodyPr>
            <a:normAutofit/>
          </a:bodyPr>
          <a:lstStyle/>
          <a:p>
            <a:pPr marL="717550" lvl="1" indent="-342900" eaLnBrk="1"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Distribution </a:t>
            </a:r>
            <a:r>
              <a:rPr lang="en-US" altLang="zh-CN" sz="2700" b="1" dirty="0" err="1">
                <a:solidFill>
                  <a:schemeClr val="bg2">
                    <a:lumMod val="50000"/>
                  </a:schemeClr>
                </a:solidFill>
                <a:latin typeface="微软雅黑" panose="020B0503020204020204" pitchFamily="34" charset="-122"/>
                <a:ea typeface="微软雅黑" panose="020B0503020204020204" pitchFamily="34" charset="-122"/>
              </a:rPr>
              <a:t>term,D</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1203" name="Rectangle 3"/>
          <p:cNvSpPr>
            <a:spLocks noGrp="1" noChangeArrowheads="1"/>
          </p:cNvSpPr>
          <p:nvPr>
            <p:ph type="body" sz="half" idx="1"/>
          </p:nvPr>
        </p:nvSpPr>
        <p:spPr>
          <a:xfrm>
            <a:off x="1208618" y="2041525"/>
            <a:ext cx="9836149" cy="4114800"/>
          </a:xfrm>
        </p:spPr>
        <p:txBody>
          <a:bodyPr>
            <a:normAutofit/>
          </a:bodyPr>
          <a:lstStyle/>
          <a:p>
            <a:pPr marL="1260475" lvl="3" indent="-342900" eaLnBrk="1"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几种常用的分布函数</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51204" name="图片 5" descr="微面元的.png"/>
          <p:cNvPicPr>
            <a:picLocks noChangeAspect="1"/>
          </p:cNvPicPr>
          <p:nvPr/>
        </p:nvPicPr>
        <p:blipFill rotWithShape="1">
          <a:blip r:embed="rId2">
            <a:extLst>
              <a:ext uri="{28A0092B-C50C-407E-A947-70E740481C1C}">
                <a14:useLocalDpi xmlns:a14="http://schemas.microsoft.com/office/drawing/2010/main" val="0"/>
              </a:ext>
            </a:extLst>
          </a:blip>
          <a:srcRect l="7354" t="7322" r="8462"/>
          <a:stretch/>
        </p:blipFill>
        <p:spPr bwMode="auto">
          <a:xfrm>
            <a:off x="2672661" y="2636912"/>
            <a:ext cx="7119991" cy="347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61698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2738"/>
                                        </p:tgtEl>
                                        <p:attrNameLst>
                                          <p:attrName>style.visibility</p:attrName>
                                        </p:attrNameLst>
                                      </p:cBhvr>
                                      <p:to>
                                        <p:strVal val="visible"/>
                                      </p:to>
                                    </p:set>
                                    <p:animEffect transition="in" filter="fade">
                                      <p:cBhvr>
                                        <p:cTn id="7" dur="500"/>
                                        <p:tgtEl>
                                          <p:spTgt spid="372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1199456" y="932538"/>
            <a:ext cx="9544049" cy="1412875"/>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Geometric </a:t>
            </a:r>
            <a:r>
              <a:rPr lang="en-US" altLang="zh-CN" sz="2700" b="1" dirty="0" err="1">
                <a:solidFill>
                  <a:schemeClr val="bg2">
                    <a:lumMod val="50000"/>
                  </a:schemeClr>
                </a:solidFill>
                <a:latin typeface="微软雅黑" panose="020B0503020204020204" pitchFamily="34" charset="-122"/>
                <a:ea typeface="微软雅黑" panose="020B0503020204020204" pitchFamily="34" charset="-122"/>
              </a:rPr>
              <a:t>Term,G</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72739" name="Rectangle 3"/>
          <p:cNvSpPr>
            <a:spLocks noGrp="1" noChangeArrowheads="1"/>
          </p:cNvSpPr>
          <p:nvPr>
            <p:ph type="body" sz="half" idx="1"/>
          </p:nvPr>
        </p:nvSpPr>
        <p:spPr>
          <a:xfrm>
            <a:off x="1343472" y="1988840"/>
            <a:ext cx="9836149" cy="4114800"/>
          </a:xfrm>
        </p:spPr>
        <p:txBody>
          <a:bodyPr>
            <a:normAutofit/>
          </a:bodyPr>
          <a:lstStyle/>
          <a:p>
            <a:pPr marL="1260475" lvl="3" indent="-342900" hangingPunct="0">
              <a:lnSpc>
                <a:spcPct val="140000"/>
              </a:lnSpc>
              <a:spcBef>
                <a:spcPts val="12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G</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分为三种情况</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1616075" lvl="2" indent="-342900" defTabSz="525463">
              <a:lnSpc>
                <a:spcPct val="150000"/>
              </a:lnSpc>
              <a:buSzPct val="60000"/>
              <a:buFont typeface="Wingdings" panose="05000000000000000000" pitchFamily="2" charset="2"/>
              <a:buChar char="n"/>
              <a:defRPr/>
            </a:pPr>
            <a:r>
              <a:rPr lang="en-US" altLang="zh-CN" sz="2200" b="1" dirty="0" smtClean="0">
                <a:solidFill>
                  <a:schemeClr val="bg2">
                    <a:lumMod val="50000"/>
                  </a:schemeClr>
                </a:solidFill>
              </a:rPr>
              <a:t>Case </a:t>
            </a:r>
            <a:r>
              <a:rPr lang="en-US" altLang="zh-CN" sz="2200" b="1" dirty="0">
                <a:solidFill>
                  <a:schemeClr val="bg2">
                    <a:lumMod val="50000"/>
                  </a:schemeClr>
                </a:solidFill>
              </a:rPr>
              <a:t>a:  No self-shadowing</a:t>
            </a:r>
          </a:p>
          <a:p>
            <a:pPr marL="1616075" lvl="2" indent="-342900" defTabSz="525463">
              <a:lnSpc>
                <a:spcPct val="150000"/>
              </a:lnSpc>
              <a:buSzPct val="60000"/>
              <a:buFont typeface="Wingdings" panose="05000000000000000000" pitchFamily="2" charset="2"/>
              <a:buChar char="n"/>
              <a:defRPr/>
            </a:pPr>
            <a:r>
              <a:rPr lang="en-US" altLang="zh-CN" sz="2200" b="1" dirty="0" smtClean="0">
                <a:solidFill>
                  <a:schemeClr val="bg2">
                    <a:lumMod val="50000"/>
                  </a:schemeClr>
                </a:solidFill>
              </a:rPr>
              <a:t>Case </a:t>
            </a:r>
            <a:r>
              <a:rPr lang="en-US" altLang="zh-CN" sz="2200" b="1" dirty="0">
                <a:solidFill>
                  <a:schemeClr val="bg2">
                    <a:lumMod val="50000"/>
                  </a:schemeClr>
                </a:solidFill>
              </a:rPr>
              <a:t>b: No blocking of incident light, partial blocking of exiting light (masking)</a:t>
            </a:r>
          </a:p>
          <a:p>
            <a:pPr marL="1616075" lvl="2" indent="-342900" defTabSz="525463">
              <a:lnSpc>
                <a:spcPct val="150000"/>
              </a:lnSpc>
              <a:buSzPct val="60000"/>
              <a:buFont typeface="Wingdings" panose="05000000000000000000" pitchFamily="2" charset="2"/>
              <a:buChar char="n"/>
              <a:defRPr/>
            </a:pPr>
            <a:r>
              <a:rPr lang="en-US" altLang="zh-CN" sz="2200" b="1" dirty="0" smtClean="0">
                <a:solidFill>
                  <a:schemeClr val="bg2">
                    <a:lumMod val="50000"/>
                  </a:schemeClr>
                </a:solidFill>
              </a:rPr>
              <a:t>Case </a:t>
            </a:r>
            <a:r>
              <a:rPr lang="en-US" altLang="zh-CN" sz="2200" b="1" dirty="0">
                <a:solidFill>
                  <a:schemeClr val="bg2">
                    <a:lumMod val="50000"/>
                  </a:schemeClr>
                </a:solidFill>
              </a:rPr>
              <a:t>c: Partial blocking of incident light, no blocking of exiting light (shadowing)</a:t>
            </a:r>
          </a:p>
        </p:txBody>
      </p:sp>
      <p:sp>
        <p:nvSpPr>
          <p:cNvPr id="4"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58041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2738"/>
                                        </p:tgtEl>
                                        <p:attrNameLst>
                                          <p:attrName>style.visibility</p:attrName>
                                        </p:attrNameLst>
                                      </p:cBhvr>
                                      <p:to>
                                        <p:strVal val="visible"/>
                                      </p:to>
                                    </p:set>
                                    <p:animEffect transition="in" filter="fade">
                                      <p:cBhvr>
                                        <p:cTn id="7" dur="500"/>
                                        <p:tgtEl>
                                          <p:spTgt spid="372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Rectangle 3"/>
          <p:cNvSpPr>
            <a:spLocks noGrp="1" noChangeArrowheads="1"/>
          </p:cNvSpPr>
          <p:nvPr>
            <p:ph type="body" sz="half" idx="1"/>
          </p:nvPr>
        </p:nvSpPr>
        <p:spPr>
          <a:xfrm>
            <a:off x="973444" y="1988840"/>
            <a:ext cx="9836149" cy="4114800"/>
          </a:xfrm>
        </p:spPr>
        <p:txBody>
          <a:bodyPr/>
          <a:lstStyle/>
          <a:p>
            <a:pPr marL="1616075" lvl="2" indent="-342900" defTabSz="525463">
              <a:lnSpc>
                <a:spcPct val="150000"/>
              </a:lnSpc>
              <a:buSzPct val="60000"/>
              <a:buFont typeface="Wingdings" panose="05000000000000000000" pitchFamily="2" charset="2"/>
              <a:buChar char="n"/>
              <a:defRPr/>
            </a:pPr>
            <a:r>
              <a:rPr lang="en-US" altLang="zh-CN" sz="2200" b="1" dirty="0">
                <a:solidFill>
                  <a:schemeClr val="bg2">
                    <a:lumMod val="50000"/>
                  </a:schemeClr>
                </a:solidFill>
              </a:rPr>
              <a:t>Case a:  No self-shadowing</a:t>
            </a:r>
          </a:p>
          <a:p>
            <a:pPr>
              <a:lnSpc>
                <a:spcPct val="90000"/>
              </a:lnSpc>
              <a:spcBef>
                <a:spcPts val="0"/>
              </a:spcBef>
              <a:defRPr/>
            </a:pPr>
            <a:endParaRPr lang="en-US" altLang="zh-CN" b="1" dirty="0" smtClean="0"/>
          </a:p>
          <a:p>
            <a:pPr>
              <a:lnSpc>
                <a:spcPct val="90000"/>
              </a:lnSpc>
              <a:spcBef>
                <a:spcPts val="0"/>
              </a:spcBef>
              <a:defRPr/>
            </a:pPr>
            <a:endParaRPr lang="en-US" altLang="zh-CN" b="1" dirty="0" smtClean="0"/>
          </a:p>
          <a:p>
            <a:pPr>
              <a:lnSpc>
                <a:spcPct val="90000"/>
              </a:lnSpc>
              <a:spcBef>
                <a:spcPts val="0"/>
              </a:spcBef>
              <a:defRPr/>
            </a:pPr>
            <a:endParaRPr lang="en-US" altLang="zh-CN" b="1" dirty="0" smtClean="0"/>
          </a:p>
          <a:p>
            <a:pPr>
              <a:lnSpc>
                <a:spcPct val="90000"/>
              </a:lnSpc>
              <a:spcBef>
                <a:spcPts val="0"/>
              </a:spcBef>
              <a:defRPr/>
            </a:pPr>
            <a:endParaRPr lang="en-US" altLang="zh-CN" b="1" dirty="0" smtClean="0"/>
          </a:p>
          <a:p>
            <a:pPr>
              <a:lnSpc>
                <a:spcPct val="90000"/>
              </a:lnSpc>
              <a:spcBef>
                <a:spcPts val="0"/>
              </a:spcBef>
              <a:defRPr/>
            </a:pPr>
            <a:endParaRPr lang="en-US" altLang="zh-CN" b="1" dirty="0" smtClean="0"/>
          </a:p>
          <a:p>
            <a:pPr>
              <a:lnSpc>
                <a:spcPct val="90000"/>
              </a:lnSpc>
              <a:spcBef>
                <a:spcPts val="0"/>
              </a:spcBef>
              <a:defRPr/>
            </a:pPr>
            <a:endParaRPr lang="en-US" altLang="zh-CN" b="1" dirty="0" smtClean="0"/>
          </a:p>
          <a:p>
            <a:pPr>
              <a:lnSpc>
                <a:spcPct val="90000"/>
              </a:lnSpc>
              <a:spcBef>
                <a:spcPts val="0"/>
              </a:spcBef>
              <a:buFont typeface="Wingdings" pitchFamily="2" charset="2"/>
              <a:buNone/>
              <a:defRPr/>
            </a:pPr>
            <a:r>
              <a:rPr lang="en-US" altLang="zh-CN" b="1" dirty="0" smtClean="0"/>
              <a:t>      </a:t>
            </a:r>
          </a:p>
          <a:p>
            <a:pPr lvl="1">
              <a:spcBef>
                <a:spcPts val="0"/>
              </a:spcBef>
              <a:defRPr/>
            </a:pPr>
            <a:endParaRPr lang="en-US" altLang="zh-CN" sz="1400" b="1" dirty="0" smtClean="0">
              <a:cs typeface="+mn-cs"/>
            </a:endParaRPr>
          </a:p>
        </p:txBody>
      </p:sp>
      <p:pic>
        <p:nvPicPr>
          <p:cNvPr id="53252" name="图片 3" descr="Case-a.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2852936"/>
            <a:ext cx="58039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3" name="Object 2"/>
          <p:cNvGraphicFramePr>
            <a:graphicFrameLocks noChangeAspect="1"/>
          </p:cNvGraphicFramePr>
          <p:nvPr/>
        </p:nvGraphicFramePr>
        <p:xfrm>
          <a:off x="4246033" y="5400676"/>
          <a:ext cx="1314451" cy="493713"/>
        </p:xfrm>
        <a:graphic>
          <a:graphicData uri="http://schemas.openxmlformats.org/presentationml/2006/ole">
            <mc:AlternateContent xmlns:mc="http://schemas.openxmlformats.org/markup-compatibility/2006">
              <mc:Choice xmlns:v="urn:schemas-microsoft-com:vml" Requires="v">
                <p:oleObj spid="_x0000_s127014" name="Equation" r:id="rId4" imgW="355138" imgH="177569" progId="Equation.DSMT4">
                  <p:embed/>
                </p:oleObj>
              </mc:Choice>
              <mc:Fallback>
                <p:oleObj name="Equation" r:id="rId4" imgW="355138" imgH="17756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033" y="5400676"/>
                        <a:ext cx="1314451"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Grp="1" noChangeArrowheads="1"/>
          </p:cNvSpPr>
          <p:nvPr>
            <p:ph type="title"/>
          </p:nvPr>
        </p:nvSpPr>
        <p:spPr>
          <a:xfrm>
            <a:off x="1199456" y="932538"/>
            <a:ext cx="9544049" cy="1412875"/>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Geometric </a:t>
            </a:r>
            <a:r>
              <a:rPr lang="en-US" altLang="zh-CN" sz="2700" b="1" dirty="0" err="1">
                <a:solidFill>
                  <a:schemeClr val="bg2">
                    <a:lumMod val="50000"/>
                  </a:schemeClr>
                </a:solidFill>
                <a:latin typeface="微软雅黑" panose="020B0503020204020204" pitchFamily="34" charset="-122"/>
                <a:ea typeface="微软雅黑" panose="020B0503020204020204" pitchFamily="34" charset="-122"/>
              </a:rPr>
              <a:t>Term,G</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98437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sz="half" idx="1"/>
          </p:nvPr>
        </p:nvSpPr>
        <p:spPr>
          <a:xfrm>
            <a:off x="837381" y="1916832"/>
            <a:ext cx="9836149" cy="4114800"/>
          </a:xfrm>
        </p:spPr>
        <p:txBody>
          <a:bodyPr/>
          <a:lstStyle/>
          <a:p>
            <a:pPr marL="1616075" lvl="2" indent="-342900" defTabSz="525463">
              <a:lnSpc>
                <a:spcPct val="150000"/>
              </a:lnSpc>
              <a:buSzPct val="60000"/>
              <a:buFont typeface="Wingdings" panose="05000000000000000000" pitchFamily="2" charset="2"/>
              <a:buChar char="n"/>
              <a:defRPr/>
            </a:pPr>
            <a:r>
              <a:rPr lang="en-US" altLang="zh-CN" sz="2200" b="1" dirty="0">
                <a:solidFill>
                  <a:schemeClr val="bg2">
                    <a:lumMod val="50000"/>
                  </a:schemeClr>
                </a:solidFill>
              </a:rPr>
              <a:t>Case b: No blocking of incident light, partial blocking of exiting light (masking)</a:t>
            </a:r>
          </a:p>
          <a:p>
            <a:pPr marL="784225" lvl="1" indent="-342900" eaLnBrk="1" hangingPunct="1">
              <a:lnSpc>
                <a:spcPct val="90000"/>
              </a:lnSpc>
              <a:spcBef>
                <a:spcPct val="0"/>
              </a:spcBef>
            </a:pPr>
            <a:endParaRPr lang="en-US" altLang="zh-CN" sz="1400" b="1" dirty="0" smtClean="0">
              <a:latin typeface="Times New Roman" pitchFamily="18" charset="0"/>
            </a:endParaRPr>
          </a:p>
        </p:txBody>
      </p:sp>
      <p:pic>
        <p:nvPicPr>
          <p:cNvPr id="54276" name="图片 4" descr="Case-b.png"/>
          <p:cNvPicPr>
            <a:picLocks noChangeAspect="1"/>
          </p:cNvPicPr>
          <p:nvPr/>
        </p:nvPicPr>
        <p:blipFill>
          <a:blip r:embed="rId3">
            <a:extLst>
              <a:ext uri="{28A0092B-C50C-407E-A947-70E740481C1C}">
                <a14:useLocalDpi xmlns:a14="http://schemas.microsoft.com/office/drawing/2010/main" val="0"/>
              </a:ext>
            </a:extLst>
          </a:blip>
          <a:srcRect b="39153"/>
          <a:stretch>
            <a:fillRect/>
          </a:stretch>
        </p:blipFill>
        <p:spPr bwMode="auto">
          <a:xfrm>
            <a:off x="3175000" y="2996952"/>
            <a:ext cx="6620933" cy="25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277" name="对象 1"/>
          <p:cNvGraphicFramePr>
            <a:graphicFrameLocks noChangeAspect="1"/>
          </p:cNvGraphicFramePr>
          <p:nvPr>
            <p:extLst>
              <p:ext uri="{D42A27DB-BD31-4B8C-83A1-F6EECF244321}">
                <p14:modId xmlns:p14="http://schemas.microsoft.com/office/powerpoint/2010/main" val="823929736"/>
              </p:ext>
            </p:extLst>
          </p:nvPr>
        </p:nvGraphicFramePr>
        <p:xfrm>
          <a:off x="3880211" y="5589239"/>
          <a:ext cx="3750490" cy="957865"/>
        </p:xfrm>
        <a:graphic>
          <a:graphicData uri="http://schemas.openxmlformats.org/presentationml/2006/ole">
            <mc:AlternateContent xmlns:mc="http://schemas.openxmlformats.org/markup-compatibility/2006">
              <mc:Choice xmlns:v="urn:schemas-microsoft-com:vml" Requires="v">
                <p:oleObj spid="_x0000_s128038" name="Equation" r:id="rId4" imgW="1155700" imgH="393700" progId="Equation.DSMT4">
                  <p:embed/>
                </p:oleObj>
              </mc:Choice>
              <mc:Fallback>
                <p:oleObj name="Equation" r:id="rId4" imgW="11557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0211" y="5589239"/>
                        <a:ext cx="3750490" cy="957865"/>
                      </a:xfrm>
                      <a:prstGeom prst="rect">
                        <a:avLst/>
                      </a:prstGeom>
                      <a:noFill/>
                      <a:ln>
                        <a:noFill/>
                      </a:ln>
                      <a:extLst/>
                    </p:spPr>
                  </p:pic>
                </p:oleObj>
              </mc:Fallback>
            </mc:AlternateContent>
          </a:graphicData>
        </a:graphic>
      </p:graphicFrame>
      <p:sp>
        <p:nvSpPr>
          <p:cNvPr id="7" name="Rectangle 2"/>
          <p:cNvSpPr>
            <a:spLocks noGrp="1" noChangeArrowheads="1"/>
          </p:cNvSpPr>
          <p:nvPr>
            <p:ph type="title"/>
          </p:nvPr>
        </p:nvSpPr>
        <p:spPr>
          <a:xfrm>
            <a:off x="1199456" y="932538"/>
            <a:ext cx="9544049" cy="1412875"/>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Geometric </a:t>
            </a:r>
            <a:r>
              <a:rPr lang="en-US" altLang="zh-CN" sz="2700" b="1" dirty="0" err="1">
                <a:solidFill>
                  <a:schemeClr val="bg2">
                    <a:lumMod val="50000"/>
                  </a:schemeClr>
                </a:solidFill>
                <a:latin typeface="微软雅黑" panose="020B0503020204020204" pitchFamily="34" charset="-122"/>
                <a:ea typeface="微软雅黑" panose="020B0503020204020204" pitchFamily="34" charset="-122"/>
              </a:rPr>
              <a:t>Term,G</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46637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sz="half" idx="1"/>
          </p:nvPr>
        </p:nvSpPr>
        <p:spPr>
          <a:xfrm>
            <a:off x="691332" y="1844824"/>
            <a:ext cx="9836149" cy="4114800"/>
          </a:xfrm>
        </p:spPr>
        <p:txBody>
          <a:bodyPr>
            <a:normAutofit/>
          </a:bodyPr>
          <a:lstStyle/>
          <a:p>
            <a:pPr marL="1616075" lvl="2" indent="-342900" defTabSz="525463">
              <a:lnSpc>
                <a:spcPct val="150000"/>
              </a:lnSpc>
              <a:buSzPct val="60000"/>
              <a:buFont typeface="Wingdings" panose="05000000000000000000" pitchFamily="2" charset="2"/>
              <a:buChar char="n"/>
              <a:defRPr/>
            </a:pPr>
            <a:r>
              <a:rPr lang="en-US" altLang="zh-CN" sz="2200" b="1" dirty="0">
                <a:solidFill>
                  <a:schemeClr val="bg2">
                    <a:lumMod val="50000"/>
                  </a:schemeClr>
                </a:solidFill>
              </a:rPr>
              <a:t>Case c: Partial blocking of incident light, no blocking of </a:t>
            </a:r>
            <a:r>
              <a:rPr lang="en-US" altLang="zh-CN" sz="2200" b="1" dirty="0" err="1">
                <a:solidFill>
                  <a:schemeClr val="bg2">
                    <a:lumMod val="50000"/>
                  </a:schemeClr>
                </a:solidFill>
              </a:rPr>
              <a:t>exitting</a:t>
            </a:r>
            <a:r>
              <a:rPr lang="en-US" altLang="zh-CN" sz="2200" b="1" dirty="0">
                <a:solidFill>
                  <a:schemeClr val="bg2">
                    <a:lumMod val="50000"/>
                  </a:schemeClr>
                </a:solidFill>
              </a:rPr>
              <a:t> light (shadowing)</a:t>
            </a:r>
          </a:p>
        </p:txBody>
      </p:sp>
      <p:pic>
        <p:nvPicPr>
          <p:cNvPr id="55300" name="图片 5" descr="Case-c.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0018" y="2924944"/>
            <a:ext cx="8083549" cy="269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5301" name="对象 1"/>
          <p:cNvGraphicFramePr>
            <a:graphicFrameLocks noChangeAspect="1"/>
          </p:cNvGraphicFramePr>
          <p:nvPr>
            <p:extLst>
              <p:ext uri="{D42A27DB-BD31-4B8C-83A1-F6EECF244321}">
                <p14:modId xmlns:p14="http://schemas.microsoft.com/office/powerpoint/2010/main" val="704388392"/>
              </p:ext>
            </p:extLst>
          </p:nvPr>
        </p:nvGraphicFramePr>
        <p:xfrm>
          <a:off x="3863752" y="5600012"/>
          <a:ext cx="3624187" cy="968200"/>
        </p:xfrm>
        <a:graphic>
          <a:graphicData uri="http://schemas.openxmlformats.org/presentationml/2006/ole">
            <mc:AlternateContent xmlns:mc="http://schemas.openxmlformats.org/markup-compatibility/2006">
              <mc:Choice xmlns:v="urn:schemas-microsoft-com:vml" Requires="v">
                <p:oleObj spid="_x0000_s129062" name="Equation" r:id="rId4" imgW="1104900" imgH="393700" progId="Equation.DSMT4">
                  <p:embed/>
                </p:oleObj>
              </mc:Choice>
              <mc:Fallback>
                <p:oleObj name="Equation" r:id="rId4" imgW="11049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752" y="5600012"/>
                        <a:ext cx="3624187" cy="968200"/>
                      </a:xfrm>
                      <a:prstGeom prst="rect">
                        <a:avLst/>
                      </a:prstGeom>
                      <a:noFill/>
                      <a:ln>
                        <a:noFill/>
                      </a:ln>
                      <a:extLst/>
                    </p:spPr>
                  </p:pic>
                </p:oleObj>
              </mc:Fallback>
            </mc:AlternateContent>
          </a:graphicData>
        </a:graphic>
      </p:graphicFrame>
      <p:sp>
        <p:nvSpPr>
          <p:cNvPr id="7" name="Rectangle 2"/>
          <p:cNvSpPr>
            <a:spLocks noGrp="1" noChangeArrowheads="1"/>
          </p:cNvSpPr>
          <p:nvPr>
            <p:ph type="title"/>
          </p:nvPr>
        </p:nvSpPr>
        <p:spPr>
          <a:xfrm>
            <a:off x="1199456" y="932538"/>
            <a:ext cx="9544049" cy="1412875"/>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Geometric </a:t>
            </a:r>
            <a:r>
              <a:rPr lang="en-US" altLang="zh-CN" sz="2700" b="1" dirty="0" err="1">
                <a:solidFill>
                  <a:schemeClr val="bg2">
                    <a:lumMod val="50000"/>
                  </a:schemeClr>
                </a:solidFill>
                <a:latin typeface="微软雅黑" panose="020B0503020204020204" pitchFamily="34" charset="-122"/>
                <a:ea typeface="微软雅黑" panose="020B0503020204020204" pitchFamily="34" charset="-122"/>
              </a:rPr>
              <a:t>Term,G</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51876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sz="half" idx="1"/>
          </p:nvPr>
        </p:nvSpPr>
        <p:spPr>
          <a:xfrm>
            <a:off x="1208618" y="2041525"/>
            <a:ext cx="9836149" cy="4114800"/>
          </a:xfrm>
        </p:spPr>
        <p:txBody>
          <a:bodyPr/>
          <a:lstStyle/>
          <a:p>
            <a:pPr>
              <a:spcBef>
                <a:spcPct val="0"/>
              </a:spcBef>
            </a:pPr>
            <a:endParaRPr lang="en-US" altLang="zh-CN" sz="2000" b="1" smtClean="0"/>
          </a:p>
        </p:txBody>
      </p:sp>
      <p:graphicFrame>
        <p:nvGraphicFramePr>
          <p:cNvPr id="56324" name="Object 3"/>
          <p:cNvGraphicFramePr>
            <a:graphicFrameLocks noChangeAspect="1"/>
          </p:cNvGraphicFramePr>
          <p:nvPr/>
        </p:nvGraphicFramePr>
        <p:xfrm>
          <a:off x="2201333" y="2881314"/>
          <a:ext cx="6688667" cy="992187"/>
        </p:xfrm>
        <a:graphic>
          <a:graphicData uri="http://schemas.openxmlformats.org/presentationml/2006/ole">
            <mc:AlternateContent xmlns:mc="http://schemas.openxmlformats.org/markup-compatibility/2006">
              <mc:Choice xmlns:v="urn:schemas-microsoft-com:vml" Requires="v">
                <p:oleObj spid="_x0000_s130086" name="Equation" r:id="rId3" imgW="1155700" imgH="228600" progId="Equation.DSMT4">
                  <p:embed/>
                </p:oleObj>
              </mc:Choice>
              <mc:Fallback>
                <p:oleObj name="Equation" r:id="rId3" imgW="11557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333" y="2881314"/>
                        <a:ext cx="6688667" cy="99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p:cNvSpPr>
            <a:spLocks noGrp="1" noChangeArrowheads="1"/>
          </p:cNvSpPr>
          <p:nvPr>
            <p:ph type="title"/>
          </p:nvPr>
        </p:nvSpPr>
        <p:spPr>
          <a:xfrm>
            <a:off x="1199456" y="932538"/>
            <a:ext cx="9544049" cy="1412875"/>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Geometric </a:t>
            </a:r>
            <a:r>
              <a:rPr lang="en-US" altLang="zh-CN" sz="2700" b="1" dirty="0" err="1">
                <a:solidFill>
                  <a:schemeClr val="bg2">
                    <a:lumMod val="50000"/>
                  </a:schemeClr>
                </a:solidFill>
                <a:latin typeface="微软雅黑" panose="020B0503020204020204" pitchFamily="34" charset="-122"/>
                <a:ea typeface="微软雅黑" panose="020B0503020204020204" pitchFamily="34" charset="-122"/>
              </a:rPr>
              <a:t>Term,G</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2414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1199457" y="980728"/>
            <a:ext cx="6120680" cy="1412875"/>
          </a:xfrm>
        </p:spPr>
        <p:txBody>
          <a:bodyPr>
            <a:normAutofit/>
          </a:bodyPr>
          <a:lstStyle/>
          <a:p>
            <a:pPr marL="717550" lvl="1" indent="-342900" eaLnBrk="1"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Fresnel Term, F</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72739" name="Rectangle 3"/>
          <p:cNvSpPr>
            <a:spLocks noGrp="1" noChangeArrowheads="1"/>
          </p:cNvSpPr>
          <p:nvPr>
            <p:ph type="body" sz="half" idx="1"/>
          </p:nvPr>
        </p:nvSpPr>
        <p:spPr>
          <a:xfrm>
            <a:off x="1208618" y="2041525"/>
            <a:ext cx="9836149" cy="4114800"/>
          </a:xfrm>
        </p:spPr>
        <p:txBody>
          <a:bodyPr>
            <a:normAutofit/>
          </a:bodyPr>
          <a:lstStyle/>
          <a:p>
            <a:pPr marL="1260475" lvl="3" indent="-342900"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菲涅尔反射</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Fresnel Reflectance</a:t>
            </a:r>
          </a:p>
          <a:p>
            <a:pPr marL="1260475" lvl="3" indent="-342900" eaLnBrk="1" hangingPunct="0">
              <a:lnSpc>
                <a:spcPct val="14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菲涅尔反射</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对于塑料、玻璃和水等绝缘体或电介质材料非常重要。</a:t>
            </a:r>
          </a:p>
          <a:p>
            <a:pPr marL="1260475" lvl="3" indent="-342900" eaLnBrk="1" hangingPunct="0">
              <a:lnSpc>
                <a:spcPct val="14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当</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电介质材料以接近</a:t>
            </a:r>
            <a:r>
              <a:rPr lang="zh-CN" altLang="en-US" sz="2200" b="1" dirty="0">
                <a:solidFill>
                  <a:srgbClr val="FF0000"/>
                </a:solidFill>
                <a:latin typeface="微软雅黑" panose="020B0503020204020204" pitchFamily="34" charset="-122"/>
                <a:ea typeface="微软雅黑" panose="020B0503020204020204" pitchFamily="34" charset="-122"/>
              </a:rPr>
              <a:t>掠角</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(Grazing angle)</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的角度观察时，反射会更厉害（但对于金属，该角度引起的反射变化相对较小）。当用最浅的掠角时，所有的材料变成全反射</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94335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2738"/>
                                        </p:tgtEl>
                                        <p:attrNameLst>
                                          <p:attrName>style.visibility</p:attrName>
                                        </p:attrNameLst>
                                      </p:cBhvr>
                                      <p:to>
                                        <p:strVal val="visible"/>
                                      </p:to>
                                    </p:set>
                                    <p:animEffect transition="in" filter="fade">
                                      <p:cBhvr>
                                        <p:cTn id="7" dur="500"/>
                                        <p:tgtEl>
                                          <p:spTgt spid="372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sz="half" idx="1"/>
          </p:nvPr>
        </p:nvSpPr>
        <p:spPr>
          <a:xfrm>
            <a:off x="767408" y="2204864"/>
            <a:ext cx="10947400" cy="4852988"/>
          </a:xfrm>
        </p:spPr>
        <p:txBody>
          <a:bodyPr>
            <a:normAutofit lnSpcReduction="10000"/>
          </a:bodyPr>
          <a:lstStyle/>
          <a:p>
            <a:pPr marL="1260475" lvl="3" indent="-342900" eaLnBrk="1"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菲涅尔反射的公式与折射率、衰减系数、入射角有关。绝缘体的折射率可设成是</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1.5</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。若衰减系数未知，可设置为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0</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。菲涅尔反射公式为：</a:t>
            </a:r>
          </a:p>
          <a:p>
            <a:pPr marL="342900" indent="-342900" eaLnBrk="1" hangingPunct="1"/>
            <a:endParaRPr lang="zh-CN" altLang="en-US" sz="2400" b="1" dirty="0" smtClean="0">
              <a:latin typeface="Times New Roman" pitchFamily="18" charset="0"/>
            </a:endParaRPr>
          </a:p>
          <a:p>
            <a:pPr marL="342900" indent="-342900" eaLnBrk="1" hangingPunct="1"/>
            <a:endParaRPr lang="zh-CN" altLang="en-US" sz="2400" b="1" dirty="0" smtClean="0">
              <a:latin typeface="Times New Roman" pitchFamily="18" charset="0"/>
            </a:endParaRPr>
          </a:p>
          <a:p>
            <a:pPr marL="342900" indent="-342900" eaLnBrk="1" hangingPunct="1">
              <a:buFont typeface="Wingdings" pitchFamily="2" charset="2"/>
              <a:buNone/>
            </a:pPr>
            <a:r>
              <a:rPr lang="zh-CN" altLang="en-US" sz="2400" b="1" dirty="0" smtClean="0">
                <a:latin typeface="Times New Roman" pitchFamily="18" charset="0"/>
              </a:rPr>
              <a:t>     </a:t>
            </a:r>
          </a:p>
          <a:p>
            <a:pPr marL="917575" lvl="3" indent="0" hangingPunct="0">
              <a:lnSpc>
                <a:spcPct val="140000"/>
              </a:lnSpc>
              <a:spcBef>
                <a:spcPts val="1200"/>
              </a:spcBef>
              <a:defRPr/>
            </a:pPr>
            <a:r>
              <a:rPr lang="zh-CN" altLang="en-US" sz="2400" b="1" dirty="0" smtClean="0">
                <a:latin typeface="Times New Roman" pitchFamily="18" charset="0"/>
              </a:rPr>
              <a:t>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其中 </a:t>
            </a:r>
          </a:p>
          <a:p>
            <a:pPr marL="917575" lvl="3" indent="0" hangingPunct="0">
              <a:lnSpc>
                <a:spcPct val="140000"/>
              </a:lnSpc>
              <a:spcBef>
                <a:spcPts val="1200"/>
              </a:spcBef>
              <a:defRPr/>
            </a:pP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917575" lvl="3" indent="0" hangingPunct="0">
              <a:lnSpc>
                <a:spcPct val="140000"/>
              </a:lnSpc>
              <a:spcBef>
                <a:spcPts val="1200"/>
              </a:spcBef>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v</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为视线矢量，</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h</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为半角矢量，</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为折射率</a:t>
            </a:r>
          </a:p>
          <a:p>
            <a:pPr marL="342900" indent="-342900" eaLnBrk="1" hangingPunct="1">
              <a:buFont typeface="Wingdings" pitchFamily="2" charset="2"/>
              <a:buNone/>
            </a:pPr>
            <a:r>
              <a:rPr lang="zh-CN" altLang="en-US" sz="2400" b="1" dirty="0" smtClean="0">
                <a:latin typeface="Times New Roman" pitchFamily="18" charset="0"/>
              </a:rPr>
              <a:t>                  </a:t>
            </a:r>
          </a:p>
        </p:txBody>
      </p:sp>
      <p:graphicFrame>
        <p:nvGraphicFramePr>
          <p:cNvPr id="58372" name="Object 4"/>
          <p:cNvGraphicFramePr>
            <a:graphicFrameLocks noGrp="1" noChangeAspect="1"/>
          </p:cNvGraphicFramePr>
          <p:nvPr>
            <p:ph sz="quarter" idx="2"/>
            <p:extLst>
              <p:ext uri="{D42A27DB-BD31-4B8C-83A1-F6EECF244321}">
                <p14:modId xmlns:p14="http://schemas.microsoft.com/office/powerpoint/2010/main" val="1162897530"/>
              </p:ext>
            </p:extLst>
          </p:nvPr>
        </p:nvGraphicFramePr>
        <p:xfrm>
          <a:off x="2855640" y="3356992"/>
          <a:ext cx="6107417" cy="1008112"/>
        </p:xfrm>
        <a:graphic>
          <a:graphicData uri="http://schemas.openxmlformats.org/presentationml/2006/ole">
            <mc:AlternateContent xmlns:mc="http://schemas.openxmlformats.org/markup-compatibility/2006">
              <mc:Choice xmlns:v="urn:schemas-microsoft-com:vml" Requires="v">
                <p:oleObj spid="_x0000_s131146" name="Equation" r:id="rId3" imgW="2095500" imgH="508000" progId="Equation.3">
                  <p:embed/>
                </p:oleObj>
              </mc:Choice>
              <mc:Fallback>
                <p:oleObj name="Equation" r:id="rId3" imgW="20955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640" y="3356992"/>
                        <a:ext cx="6107417" cy="1008112"/>
                      </a:xfrm>
                      <a:prstGeom prst="rect">
                        <a:avLst/>
                      </a:prstGeom>
                      <a:noFill/>
                      <a:ln>
                        <a:noFill/>
                      </a:ln>
                      <a:effectLst/>
                      <a:extLst/>
                    </p:spPr>
                  </p:pic>
                </p:oleObj>
              </mc:Fallback>
            </mc:AlternateContent>
          </a:graphicData>
        </a:graphic>
      </p:graphicFrame>
      <p:graphicFrame>
        <p:nvGraphicFramePr>
          <p:cNvPr id="58373" name="Object 5"/>
          <p:cNvGraphicFramePr>
            <a:graphicFrameLocks noGrp="1" noChangeAspect="1"/>
          </p:cNvGraphicFramePr>
          <p:nvPr>
            <p:ph sz="quarter" idx="3"/>
            <p:extLst>
              <p:ext uri="{D42A27DB-BD31-4B8C-83A1-F6EECF244321}">
                <p14:modId xmlns:p14="http://schemas.microsoft.com/office/powerpoint/2010/main" val="2516218516"/>
              </p:ext>
            </p:extLst>
          </p:nvPr>
        </p:nvGraphicFramePr>
        <p:xfrm>
          <a:off x="2857740" y="4581128"/>
          <a:ext cx="2897716" cy="1006475"/>
        </p:xfrm>
        <a:graphic>
          <a:graphicData uri="http://schemas.openxmlformats.org/presentationml/2006/ole">
            <mc:AlternateContent xmlns:mc="http://schemas.openxmlformats.org/markup-compatibility/2006">
              <mc:Choice xmlns:v="urn:schemas-microsoft-com:vml" Requires="v">
                <p:oleObj spid="_x0000_s131147" name="Equation" r:id="rId5" imgW="1016000" imgH="482600" progId="Equation.DSMT4">
                  <p:embed/>
                </p:oleObj>
              </mc:Choice>
              <mc:Fallback>
                <p:oleObj name="Equation" r:id="rId5" imgW="10160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740" y="4581128"/>
                        <a:ext cx="2897716"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Grp="1" noChangeArrowheads="1"/>
          </p:cNvSpPr>
          <p:nvPr>
            <p:ph type="title"/>
          </p:nvPr>
        </p:nvSpPr>
        <p:spPr>
          <a:xfrm>
            <a:off x="1199457" y="980728"/>
            <a:ext cx="6120680" cy="1412875"/>
          </a:xfrm>
        </p:spPr>
        <p:txBody>
          <a:bodyPr>
            <a:normAutofit/>
          </a:bodyPr>
          <a:lstStyle/>
          <a:p>
            <a:pPr marL="717550" lvl="1" indent="-342900" eaLnBrk="1"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Fresnel Term, F</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0341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053444" y="1484784"/>
            <a:ext cx="10515164" cy="1325563"/>
          </a:xfrm>
        </p:spPr>
        <p:txBody>
          <a:bodyPr>
            <a:normAutofit/>
          </a:bodyPr>
          <a:lstStyle/>
          <a:p>
            <a:pPr marL="1260475" lvl="3" indent="-342900"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菲涅尔反射曲线</a:t>
            </a:r>
          </a:p>
        </p:txBody>
      </p:sp>
      <p:pic>
        <p:nvPicPr>
          <p:cNvPr id="59395" name="Picture 3" descr="1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05615" y="3033175"/>
            <a:ext cx="9381067" cy="3163989"/>
          </a:xfrm>
          <a:noFill/>
        </p:spPr>
      </p:pic>
      <p:sp>
        <p:nvSpPr>
          <p:cNvPr id="59396" name="Text Box 4"/>
          <p:cNvSpPr txBox="1">
            <a:spLocks noChangeArrowheads="1"/>
          </p:cNvSpPr>
          <p:nvPr/>
        </p:nvSpPr>
        <p:spPr bwMode="auto">
          <a:xfrm>
            <a:off x="7679267" y="5013326"/>
            <a:ext cx="201718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solidFill>
                  <a:schemeClr val="bg2">
                    <a:lumMod val="50000"/>
                  </a:schemeClr>
                </a:solidFill>
              </a:rPr>
              <a:t>入射角</a:t>
            </a:r>
          </a:p>
        </p:txBody>
      </p:sp>
      <p:sp>
        <p:nvSpPr>
          <p:cNvPr id="59397" name="Text Box 5"/>
          <p:cNvSpPr txBox="1">
            <a:spLocks noChangeArrowheads="1"/>
          </p:cNvSpPr>
          <p:nvPr/>
        </p:nvSpPr>
        <p:spPr bwMode="auto">
          <a:xfrm>
            <a:off x="1295400" y="2387768"/>
            <a:ext cx="9984317"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1616075" lvl="2" indent="-342900" defTabSz="525463" eaLnBrk="1" hangingPunct="1">
              <a:lnSpc>
                <a:spcPct val="150000"/>
              </a:lnSpc>
              <a:spcBef>
                <a:spcPts val="1000"/>
              </a:spcBef>
              <a:buSzPct val="60000"/>
              <a:buFont typeface="Wingdings" panose="05000000000000000000" pitchFamily="2" charset="2"/>
              <a:buChar char="n"/>
              <a:defRPr/>
            </a:pPr>
            <a:r>
              <a:rPr lang="zh-CN" altLang="en-US" sz="2200" b="1" dirty="0">
                <a:solidFill>
                  <a:schemeClr val="bg2">
                    <a:lumMod val="50000"/>
                  </a:schemeClr>
                </a:solidFill>
                <a:latin typeface="Montserrat Hairline"/>
                <a:ea typeface="Montserrat Hairline"/>
                <a:cs typeface="Montserrat Hairline"/>
                <a:sym typeface="Montserrat Hairline"/>
              </a:rPr>
              <a:t>对于给定表面，</a:t>
            </a:r>
            <a:r>
              <a:rPr lang="en-US" altLang="zh-CN" sz="2200" b="1" dirty="0">
                <a:solidFill>
                  <a:schemeClr val="bg2">
                    <a:lumMod val="50000"/>
                  </a:schemeClr>
                </a:solidFill>
                <a:latin typeface="Montserrat Hairline"/>
                <a:ea typeface="Montserrat Hairline"/>
                <a:cs typeface="Montserrat Hairline"/>
                <a:sym typeface="Montserrat Hairline"/>
              </a:rPr>
              <a:t>F</a:t>
            </a:r>
            <a:r>
              <a:rPr lang="zh-CN" altLang="en-US" sz="2200" b="1" dirty="0">
                <a:solidFill>
                  <a:schemeClr val="bg2">
                    <a:lumMod val="50000"/>
                  </a:schemeClr>
                </a:solidFill>
                <a:latin typeface="Montserrat Hairline"/>
                <a:ea typeface="Montserrat Hairline"/>
                <a:cs typeface="Montserrat Hairline"/>
                <a:sym typeface="Montserrat Hairline"/>
              </a:rPr>
              <a:t>描述了不同入射角的反射曲线。</a:t>
            </a:r>
          </a:p>
        </p:txBody>
      </p:sp>
      <p:sp>
        <p:nvSpPr>
          <p:cNvPr id="59398" name="Text Box 6"/>
          <p:cNvSpPr txBox="1">
            <a:spLocks noChangeArrowheads="1"/>
          </p:cNvSpPr>
          <p:nvPr/>
        </p:nvSpPr>
        <p:spPr bwMode="auto">
          <a:xfrm>
            <a:off x="1295400" y="6165304"/>
            <a:ext cx="998431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2400" b="1" dirty="0">
                <a:solidFill>
                  <a:schemeClr val="bg2">
                    <a:lumMod val="50000"/>
                  </a:schemeClr>
                </a:solidFill>
                <a:latin typeface="Times New Roman" pitchFamily="18" charset="0"/>
              </a:rPr>
              <a:t>在该图中，折射率为</a:t>
            </a:r>
            <a:r>
              <a:rPr lang="en-US" altLang="zh-CN" sz="2400" b="1" dirty="0" smtClean="0">
                <a:solidFill>
                  <a:schemeClr val="bg2">
                    <a:lumMod val="50000"/>
                  </a:schemeClr>
                </a:solidFill>
                <a:latin typeface="Times New Roman" pitchFamily="18" charset="0"/>
              </a:rPr>
              <a:t>1.5</a:t>
            </a:r>
            <a:endParaRPr lang="zh-CN" altLang="en-US" sz="2400" b="1" dirty="0">
              <a:solidFill>
                <a:schemeClr val="bg2">
                  <a:lumMod val="50000"/>
                </a:schemeClr>
              </a:solidFill>
              <a:latin typeface="Times New Roman" pitchFamily="18" charset="0"/>
            </a:endParaRPr>
          </a:p>
        </p:txBody>
      </p:sp>
      <p:sp>
        <p:nvSpPr>
          <p:cNvPr id="7" name="Rectangle 2"/>
          <p:cNvSpPr txBox="1">
            <a:spLocks noChangeArrowheads="1"/>
          </p:cNvSpPr>
          <p:nvPr/>
        </p:nvSpPr>
        <p:spPr>
          <a:xfrm>
            <a:off x="1199457" y="980728"/>
            <a:ext cx="6120680" cy="141287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hangingPunct="0">
              <a:lnSpc>
                <a:spcPct val="120000"/>
              </a:lnSpc>
              <a:spcBef>
                <a:spcPts val="1800"/>
              </a:spcBef>
              <a:buFont typeface="Wingdings" panose="05000000000000000000" pitchFamily="2" charset="2"/>
              <a:buChar char="Ø"/>
              <a:defRPr/>
            </a:pPr>
            <a:r>
              <a:rPr lang="en-US" altLang="zh-CN" sz="2700" b="1" dirty="0" smtClean="0">
                <a:solidFill>
                  <a:schemeClr val="bg2">
                    <a:lumMod val="50000"/>
                  </a:schemeClr>
                </a:solidFill>
                <a:latin typeface="微软雅黑" panose="020B0503020204020204" pitchFamily="34" charset="-122"/>
                <a:ea typeface="微软雅黑" panose="020B0503020204020204" pitchFamily="34" charset="-122"/>
              </a:rPr>
              <a:t>Fresnel Term, F</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a:xfrm>
            <a:off x="983432" y="260648"/>
            <a:ext cx="9544049" cy="1412875"/>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Cook-Torrance 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 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25191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837560" y="3789040"/>
            <a:ext cx="2528896"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BSSRDF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模型</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4</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3699751147"/>
      </p:ext>
    </p:extLst>
  </p:cSld>
  <p:clrMapOvr>
    <a:masterClrMapping/>
  </p:clrMapOvr>
  <p:transition spd="slow" advClick="0" advTm="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674055" y="3789040"/>
            <a:ext cx="2855908"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en-US" altLang="zh-CN" sz="32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光照模型</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dirty="0" smtClean="0"/>
                <a:t>1</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623947827"/>
      </p:ext>
    </p:extLst>
  </p:cSld>
  <p:clrMapOvr>
    <a:masterClrMapping/>
  </p:clrMapOvr>
  <p:transition spd="slow" advClick="0" advTm="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911424" y="332656"/>
            <a:ext cx="9544049" cy="1412875"/>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4.1 BSSRDF</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定义及原理</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409603" name="Rectangle 3"/>
          <p:cNvSpPr>
            <a:spLocks noGrp="1" noChangeArrowheads="1"/>
          </p:cNvSpPr>
          <p:nvPr>
            <p:ph type="body" sz="half" idx="1"/>
          </p:nvPr>
        </p:nvSpPr>
        <p:spPr>
          <a:xfrm>
            <a:off x="983432" y="1484784"/>
            <a:ext cx="9649072" cy="4114800"/>
          </a:xfrm>
        </p:spPr>
        <p:txBody>
          <a:bodyPr/>
          <a:lstStyle/>
          <a:p>
            <a:pPr marL="717550" lvl="1" indent="-342900" eaLnBrk="1"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Bidirectional Surface Scattering Reflectance Distribution Function</a:t>
            </a:r>
          </a:p>
          <a:p>
            <a:pPr marL="717550" lvl="1" indent="-342900" eaLnBrk="1" hangingPunct="0">
              <a:lnSpc>
                <a:spcPct val="120000"/>
              </a:lnSpc>
              <a:spcBef>
                <a:spcPts val="1800"/>
              </a:spcBef>
              <a:buFont typeface="Wingdings" panose="05000000000000000000" pitchFamily="2" charset="2"/>
              <a:buChar char="Ø"/>
              <a:defRPr/>
            </a:pP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双向表面散射反射率分布函数</a:t>
            </a:r>
          </a:p>
          <a:p>
            <a:pPr marL="1260475" lvl="3" indent="-342900" hangingPunct="0">
              <a:lnSpc>
                <a:spcPct val="140000"/>
              </a:lnSpc>
              <a:spcBef>
                <a:spcPts val="12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BRDF</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的一种逼近</a:t>
            </a:r>
          </a:p>
          <a:p>
            <a:pPr marL="1260475" lvl="3" indent="-342900"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考虑</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具有内部散射的</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半透明材质</a:t>
            </a:r>
          </a:p>
          <a:p>
            <a:pPr eaLnBrk="1" hangingPunct="1"/>
            <a:endParaRPr lang="en-US" altLang="zh-CN" sz="2000" b="1" dirty="0" smtClean="0">
              <a:latin typeface="Times New Roman" pitchFamily="18" charset="0"/>
            </a:endParaRPr>
          </a:p>
        </p:txBody>
      </p:sp>
      <p:pic>
        <p:nvPicPr>
          <p:cNvPr id="40960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600056" y="2276872"/>
            <a:ext cx="4759322" cy="3600400"/>
          </a:xfrm>
          <a:noFill/>
        </p:spPr>
      </p:pic>
      <p:sp>
        <p:nvSpPr>
          <p:cNvPr id="409606" name="Text Box 6"/>
          <p:cNvSpPr txBox="1">
            <a:spLocks noChangeArrowheads="1"/>
          </p:cNvSpPr>
          <p:nvPr/>
        </p:nvSpPr>
        <p:spPr bwMode="auto">
          <a:xfrm>
            <a:off x="6456040" y="6302647"/>
            <a:ext cx="49932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b="1" dirty="0">
                <a:solidFill>
                  <a:schemeClr val="bg2">
                    <a:lumMod val="50000"/>
                  </a:schemeClr>
                </a:solidFill>
              </a:rPr>
              <a:t>半透明材质实例</a:t>
            </a:r>
            <a:r>
              <a:rPr lang="en-US" altLang="zh-CN" b="1" dirty="0">
                <a:solidFill>
                  <a:schemeClr val="bg2">
                    <a:lumMod val="50000"/>
                  </a:schemeClr>
                </a:solidFill>
              </a:rPr>
              <a:t>-</a:t>
            </a:r>
            <a:r>
              <a:rPr lang="zh-CN" altLang="en-US" b="1" dirty="0">
                <a:solidFill>
                  <a:schemeClr val="bg2">
                    <a:lumMod val="50000"/>
                  </a:schemeClr>
                </a:solidFill>
              </a:rPr>
              <a:t>燃烧的蜡烛</a:t>
            </a:r>
          </a:p>
        </p:txBody>
      </p:sp>
    </p:spTree>
    <p:extLst>
      <p:ext uri="{BB962C8B-B14F-4D97-AF65-F5344CB8AC3E}">
        <p14:creationId xmlns:p14="http://schemas.microsoft.com/office/powerpoint/2010/main" val="4013685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fade">
                                      <p:cBhvr>
                                        <p:cTn id="7" dur="500"/>
                                        <p:tgtEl>
                                          <p:spTgt spid="409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9603">
                                            <p:txEl>
                                              <p:pRg st="0" end="0"/>
                                            </p:txEl>
                                          </p:spTgt>
                                        </p:tgtEl>
                                        <p:attrNameLst>
                                          <p:attrName>style.visibility</p:attrName>
                                        </p:attrNameLst>
                                      </p:cBhvr>
                                      <p:to>
                                        <p:strVal val="visible"/>
                                      </p:to>
                                    </p:set>
                                    <p:animEffect transition="in" filter="fade">
                                      <p:cBhvr>
                                        <p:cTn id="12" dur="500"/>
                                        <p:tgtEl>
                                          <p:spTgt spid="40960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9603">
                                            <p:txEl>
                                              <p:pRg st="1" end="1"/>
                                            </p:txEl>
                                          </p:spTgt>
                                        </p:tgtEl>
                                        <p:attrNameLst>
                                          <p:attrName>style.visibility</p:attrName>
                                        </p:attrNameLst>
                                      </p:cBhvr>
                                      <p:to>
                                        <p:strVal val="visible"/>
                                      </p:to>
                                    </p:set>
                                    <p:animEffect transition="in" filter="fade">
                                      <p:cBhvr>
                                        <p:cTn id="15" dur="500"/>
                                        <p:tgtEl>
                                          <p:spTgt spid="40960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9603">
                                            <p:txEl>
                                              <p:pRg st="2" end="2"/>
                                            </p:txEl>
                                          </p:spTgt>
                                        </p:tgtEl>
                                        <p:attrNameLst>
                                          <p:attrName>style.visibility</p:attrName>
                                        </p:attrNameLst>
                                      </p:cBhvr>
                                      <p:to>
                                        <p:strVal val="visible"/>
                                      </p:to>
                                    </p:set>
                                    <p:animEffect transition="in" filter="fade">
                                      <p:cBhvr>
                                        <p:cTn id="18" dur="500"/>
                                        <p:tgtEl>
                                          <p:spTgt spid="40960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9603">
                                            <p:txEl>
                                              <p:pRg st="3" end="3"/>
                                            </p:txEl>
                                          </p:spTgt>
                                        </p:tgtEl>
                                        <p:attrNameLst>
                                          <p:attrName>style.visibility</p:attrName>
                                        </p:attrNameLst>
                                      </p:cBhvr>
                                      <p:to>
                                        <p:strVal val="visible"/>
                                      </p:to>
                                    </p:set>
                                    <p:animEffect transition="in" filter="fade">
                                      <p:cBhvr>
                                        <p:cTn id="21" dur="500"/>
                                        <p:tgtEl>
                                          <p:spTgt spid="409603">
                                            <p:txEl>
                                              <p:pRg st="3" end="3"/>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409604"/>
                                        </p:tgtEl>
                                        <p:attrNameLst>
                                          <p:attrName>style.visibility</p:attrName>
                                        </p:attrNameLst>
                                      </p:cBhvr>
                                      <p:to>
                                        <p:strVal val="visible"/>
                                      </p:to>
                                    </p:set>
                                    <p:animEffect transition="in" filter="fade">
                                      <p:cBhvr>
                                        <p:cTn id="25" dur="500"/>
                                        <p:tgtEl>
                                          <p:spTgt spid="40960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9606"/>
                                        </p:tgtEl>
                                        <p:attrNameLst>
                                          <p:attrName>style.visibility</p:attrName>
                                        </p:attrNameLst>
                                      </p:cBhvr>
                                      <p:to>
                                        <p:strVal val="visible"/>
                                      </p:to>
                                    </p:set>
                                    <p:animEffect transition="in" filter="fade">
                                      <p:cBhvr>
                                        <p:cTn id="28" dur="500"/>
                                        <p:tgtEl>
                                          <p:spTgt spid="409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p:bldP spid="40960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7408" y="1412776"/>
            <a:ext cx="11089216" cy="3602261"/>
          </a:xfrm>
          <a:noFill/>
        </p:spPr>
      </p:pic>
      <p:sp>
        <p:nvSpPr>
          <p:cNvPr id="67588" name="Text Box 6"/>
          <p:cNvSpPr txBox="1">
            <a:spLocks noChangeArrowheads="1"/>
          </p:cNvSpPr>
          <p:nvPr/>
        </p:nvSpPr>
        <p:spPr bwMode="auto">
          <a:xfrm>
            <a:off x="1295400" y="5265738"/>
            <a:ext cx="969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dirty="0">
                <a:solidFill>
                  <a:schemeClr val="bg2">
                    <a:lumMod val="50000"/>
                  </a:schemeClr>
                </a:solidFill>
              </a:rPr>
              <a:t>光在材质表面的散射 </a:t>
            </a:r>
            <a:r>
              <a:rPr lang="en-US" altLang="zh-CN" sz="2000" b="1" dirty="0">
                <a:solidFill>
                  <a:schemeClr val="bg2">
                    <a:lumMod val="50000"/>
                  </a:schemeClr>
                </a:solidFill>
              </a:rPr>
              <a:t>(a) </a:t>
            </a:r>
            <a:r>
              <a:rPr lang="en-US" altLang="zh-CN" sz="2000" b="1" i="1" dirty="0" err="1">
                <a:solidFill>
                  <a:schemeClr val="bg2">
                    <a:lumMod val="50000"/>
                  </a:schemeClr>
                </a:solidFill>
              </a:rPr>
              <a:t>Lambertian</a:t>
            </a:r>
            <a:r>
              <a:rPr lang="en-US" altLang="zh-CN" sz="2000" b="1" i="1" dirty="0">
                <a:solidFill>
                  <a:schemeClr val="bg2">
                    <a:lumMod val="50000"/>
                  </a:schemeClr>
                </a:solidFill>
              </a:rPr>
              <a:t> surface  </a:t>
            </a:r>
            <a:r>
              <a:rPr lang="en-US" altLang="zh-CN" sz="2000" b="1" dirty="0">
                <a:solidFill>
                  <a:schemeClr val="bg2">
                    <a:lumMod val="50000"/>
                  </a:schemeClr>
                </a:solidFill>
              </a:rPr>
              <a:t>(b) BRDF (C) BSSRDF</a:t>
            </a:r>
          </a:p>
        </p:txBody>
      </p:sp>
      <p:sp>
        <p:nvSpPr>
          <p:cNvPr id="6" name="Rectangle 2"/>
          <p:cNvSpPr>
            <a:spLocks noGrp="1" noChangeArrowheads="1"/>
          </p:cNvSpPr>
          <p:nvPr>
            <p:ph type="title"/>
          </p:nvPr>
        </p:nvSpPr>
        <p:spPr>
          <a:xfrm>
            <a:off x="911424" y="287933"/>
            <a:ext cx="9544049" cy="1412875"/>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4.1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定义及原理</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53677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body" idx="1"/>
          </p:nvPr>
        </p:nvSpPr>
        <p:spPr>
          <a:xfrm>
            <a:off x="983432" y="2060848"/>
            <a:ext cx="10515601" cy="4351338"/>
          </a:xfrm>
        </p:spPr>
        <p:txBody>
          <a:bodyPr/>
          <a:lstStyle/>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Scattering </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散射</a:t>
            </a:r>
          </a:p>
          <a:p>
            <a:pPr marL="1260475" lvl="3" indent="-342900" eaLnBrk="1"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光束通过不均匀媒质时，部分光束将偏离原来方向而分散传播，从侧向也可以看到光的现象</a:t>
            </a:r>
          </a:p>
          <a:p>
            <a:pPr marL="1260475" lvl="3" indent="-342900" eaLnBrk="1"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是由于介质中存在的微小粒子（异质体）或者分子对光的作用，或由传播介质的不均匀性引起，使光束偏离原来的传播方向而向四周传播 </a:t>
            </a:r>
          </a:p>
          <a:p>
            <a:pPr lvl="1" eaLnBrk="1" hangingPunct="1"/>
            <a:endParaRPr lang="en-US" altLang="zh-CN" b="1" dirty="0" smtClean="0">
              <a:latin typeface="Times New Roman" pitchFamily="18" charset="0"/>
            </a:endParaRPr>
          </a:p>
        </p:txBody>
      </p:sp>
      <p:sp>
        <p:nvSpPr>
          <p:cNvPr id="7" name="Rectangle 2"/>
          <p:cNvSpPr>
            <a:spLocks noGrp="1" noChangeArrowheads="1"/>
          </p:cNvSpPr>
          <p:nvPr>
            <p:ph type="title"/>
          </p:nvPr>
        </p:nvSpPr>
        <p:spPr>
          <a:xfrm>
            <a:off x="911424" y="287933"/>
            <a:ext cx="9544049" cy="1412875"/>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4.1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定义及原理</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138242" name="Picture 2" descr="https://pics4.baidu.com/feed/622762d0f703918f4f7b3727c5d44a935beec4a7.jpeg?token=3577b7190c153df755eaece47c723f90&amp;s=ECC2A7469EB5F25F585D5D99030080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25600"/>
            <a:ext cx="3816424" cy="2444897"/>
          </a:xfrm>
          <a:prstGeom prst="rect">
            <a:avLst/>
          </a:prstGeom>
          <a:noFill/>
          <a:extLst>
            <a:ext uri="{909E8E84-426E-40DD-AFC4-6F175D3DCCD1}">
              <a14:hiddenFill xmlns:a14="http://schemas.microsoft.com/office/drawing/2010/main">
                <a:solidFill>
                  <a:srgbClr val="FFFFFF"/>
                </a:solidFill>
              </a14:hiddenFill>
            </a:ext>
          </a:extLst>
        </p:spPr>
      </p:pic>
      <p:pic>
        <p:nvPicPr>
          <p:cNvPr id="138244" name="Picture 4" descr="https://pics5.baidu.com/feed/a6efce1b9d16fdfafe5ecd962066e05095ee7b81.jpeg?token=e68d5081a2cffa787f4596ecd5b5d408&amp;s=BABDE14C1C070E5D1622749C030080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9868" y="4847013"/>
            <a:ext cx="3166382" cy="202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1016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6947">
                                            <p:txEl>
                                              <p:pRg st="0" end="0"/>
                                            </p:txEl>
                                          </p:spTgt>
                                        </p:tgtEl>
                                        <p:attrNameLst>
                                          <p:attrName>style.visibility</p:attrName>
                                        </p:attrNameLst>
                                      </p:cBhvr>
                                      <p:to>
                                        <p:strVal val="visible"/>
                                      </p:to>
                                    </p:set>
                                    <p:animEffect transition="in" filter="fade">
                                      <p:cBhvr>
                                        <p:cTn id="12" dur="500"/>
                                        <p:tgtEl>
                                          <p:spTgt spid="4669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6947">
                                            <p:txEl>
                                              <p:pRg st="1" end="1"/>
                                            </p:txEl>
                                          </p:spTgt>
                                        </p:tgtEl>
                                        <p:attrNameLst>
                                          <p:attrName>style.visibility</p:attrName>
                                        </p:attrNameLst>
                                      </p:cBhvr>
                                      <p:to>
                                        <p:strVal val="visible"/>
                                      </p:to>
                                    </p:set>
                                    <p:animEffect transition="in" filter="fade">
                                      <p:cBhvr>
                                        <p:cTn id="17" dur="500"/>
                                        <p:tgtEl>
                                          <p:spTgt spid="4669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242"/>
                                        </p:tgtEl>
                                        <p:attrNameLst>
                                          <p:attrName>style.visibility</p:attrName>
                                        </p:attrNameLst>
                                      </p:cBhvr>
                                      <p:to>
                                        <p:strVal val="visible"/>
                                      </p:to>
                                    </p:set>
                                    <p:animEffect transition="in" filter="fade">
                                      <p:cBhvr>
                                        <p:cTn id="22" dur="500"/>
                                        <p:tgtEl>
                                          <p:spTgt spid="1382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6947">
                                            <p:txEl>
                                              <p:pRg st="2" end="2"/>
                                            </p:txEl>
                                          </p:spTgt>
                                        </p:tgtEl>
                                        <p:attrNameLst>
                                          <p:attrName>style.visibility</p:attrName>
                                        </p:attrNameLst>
                                      </p:cBhvr>
                                      <p:to>
                                        <p:strVal val="visible"/>
                                      </p:to>
                                    </p:set>
                                    <p:animEffect transition="in" filter="fade">
                                      <p:cBhvr>
                                        <p:cTn id="27" dur="500"/>
                                        <p:tgtEl>
                                          <p:spTgt spid="46694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8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uiExpand="1" build="p"/>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911424" y="1556792"/>
            <a:ext cx="11018440" cy="4351338"/>
          </a:xfrm>
        </p:spPr>
        <p:txBody>
          <a:bodyPr/>
          <a:lstStyle/>
          <a:p>
            <a:pPr marL="717550" lvl="1" indent="-342900" eaLnBrk="1" hangingPunct="0">
              <a:lnSpc>
                <a:spcPct val="120000"/>
              </a:lnSpc>
              <a:spcBef>
                <a:spcPts val="1800"/>
              </a:spcBef>
              <a:buFont typeface="Wingdings" panose="05000000000000000000" pitchFamily="2" charset="2"/>
              <a:buChar char="Ø"/>
              <a:defRPr/>
            </a:pP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散射光</a:t>
            </a:r>
          </a:p>
          <a:p>
            <a:pPr marL="1260475" lvl="3" indent="-342900"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偏离原方向的光称散射光，散射光一般为偏振光（线偏振光或部分偏振光）</a:t>
            </a:r>
          </a:p>
          <a:p>
            <a:pPr marL="1260475" lvl="3" indent="-342900"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两类散射</a:t>
            </a:r>
          </a:p>
          <a:p>
            <a:pPr marL="1616075" lvl="2" indent="-342900" defTabSz="525463" eaLnBrk="1" hangingPunct="1">
              <a:lnSpc>
                <a:spcPct val="150000"/>
              </a:lnSpc>
              <a:buSzPct val="60000"/>
              <a:buFont typeface="Wingdings" panose="05000000000000000000" pitchFamily="2" charset="2"/>
              <a:buChar char="n"/>
              <a:defRPr/>
            </a:pPr>
            <a:r>
              <a:rPr lang="zh-CN" altLang="en-US" sz="2200" b="1" dirty="0">
                <a:solidFill>
                  <a:schemeClr val="bg2">
                    <a:lumMod val="50000"/>
                  </a:schemeClr>
                </a:solidFill>
              </a:rPr>
              <a:t>散射光的波长不发生变化，例如廷德耳散射、分子散射等</a:t>
            </a:r>
          </a:p>
          <a:p>
            <a:pPr marL="1616075" lvl="2" indent="-342900" defTabSz="525463" eaLnBrk="1" hangingPunct="1">
              <a:lnSpc>
                <a:spcPct val="150000"/>
              </a:lnSpc>
              <a:buSzPct val="60000"/>
              <a:buFont typeface="Wingdings" panose="05000000000000000000" pitchFamily="2" charset="2"/>
              <a:buChar char="n"/>
              <a:defRPr/>
            </a:pPr>
            <a:r>
              <a:rPr lang="zh-CN" altLang="en-US" sz="2200" b="1" dirty="0">
                <a:solidFill>
                  <a:schemeClr val="bg2">
                    <a:lumMod val="50000"/>
                  </a:schemeClr>
                </a:solidFill>
              </a:rPr>
              <a:t>散射光波长发生改变，例如拉曼散射、布里渊散射和康普顿散射等 </a:t>
            </a:r>
          </a:p>
        </p:txBody>
      </p:sp>
      <p:sp>
        <p:nvSpPr>
          <p:cNvPr id="5" name="Rectangle 2"/>
          <p:cNvSpPr>
            <a:spLocks noGrp="1" noChangeArrowheads="1"/>
          </p:cNvSpPr>
          <p:nvPr>
            <p:ph type="title"/>
          </p:nvPr>
        </p:nvSpPr>
        <p:spPr>
          <a:xfrm>
            <a:off x="911424" y="287933"/>
            <a:ext cx="9544049" cy="1412875"/>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4.1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定义及原理</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95684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7971">
                                            <p:bg/>
                                          </p:spTgt>
                                        </p:tgtEl>
                                        <p:attrNameLst>
                                          <p:attrName>style.visibility</p:attrName>
                                        </p:attrNameLst>
                                      </p:cBhvr>
                                      <p:to>
                                        <p:strVal val="visible"/>
                                      </p:to>
                                    </p:set>
                                    <p:animEffect transition="in" filter="fade">
                                      <p:cBhvr>
                                        <p:cTn id="7" dur="500"/>
                                        <p:tgtEl>
                                          <p:spTgt spid="46797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7971">
                                            <p:txEl>
                                              <p:pRg st="0" end="0"/>
                                            </p:txEl>
                                          </p:spTgt>
                                        </p:tgtEl>
                                        <p:attrNameLst>
                                          <p:attrName>style.visibility</p:attrName>
                                        </p:attrNameLst>
                                      </p:cBhvr>
                                      <p:to>
                                        <p:strVal val="visible"/>
                                      </p:to>
                                    </p:set>
                                    <p:animEffect transition="in" filter="fade">
                                      <p:cBhvr>
                                        <p:cTn id="10" dur="500"/>
                                        <p:tgtEl>
                                          <p:spTgt spid="46797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7971">
                                            <p:txEl>
                                              <p:pRg st="1" end="1"/>
                                            </p:txEl>
                                          </p:spTgt>
                                        </p:tgtEl>
                                        <p:attrNameLst>
                                          <p:attrName>style.visibility</p:attrName>
                                        </p:attrNameLst>
                                      </p:cBhvr>
                                      <p:to>
                                        <p:strVal val="visible"/>
                                      </p:to>
                                    </p:set>
                                    <p:animEffect transition="in" filter="fade">
                                      <p:cBhvr>
                                        <p:cTn id="13" dur="500"/>
                                        <p:tgtEl>
                                          <p:spTgt spid="46797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7971">
                                            <p:txEl>
                                              <p:pRg st="2" end="2"/>
                                            </p:txEl>
                                          </p:spTgt>
                                        </p:tgtEl>
                                        <p:attrNameLst>
                                          <p:attrName>style.visibility</p:attrName>
                                        </p:attrNameLst>
                                      </p:cBhvr>
                                      <p:to>
                                        <p:strVal val="visible"/>
                                      </p:to>
                                    </p:set>
                                    <p:animEffect transition="in" filter="fade">
                                      <p:cBhvr>
                                        <p:cTn id="16" dur="500"/>
                                        <p:tgtEl>
                                          <p:spTgt spid="46797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7971">
                                            <p:txEl>
                                              <p:pRg st="3" end="3"/>
                                            </p:txEl>
                                          </p:spTgt>
                                        </p:tgtEl>
                                        <p:attrNameLst>
                                          <p:attrName>style.visibility</p:attrName>
                                        </p:attrNameLst>
                                      </p:cBhvr>
                                      <p:to>
                                        <p:strVal val="visible"/>
                                      </p:to>
                                    </p:set>
                                    <p:animEffect transition="in" filter="fade">
                                      <p:cBhvr>
                                        <p:cTn id="19" dur="500"/>
                                        <p:tgtEl>
                                          <p:spTgt spid="46797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7971">
                                            <p:txEl>
                                              <p:pRg st="4" end="4"/>
                                            </p:txEl>
                                          </p:spTgt>
                                        </p:tgtEl>
                                        <p:attrNameLst>
                                          <p:attrName>style.visibility</p:attrName>
                                        </p:attrNameLst>
                                      </p:cBhvr>
                                      <p:to>
                                        <p:strVal val="visible"/>
                                      </p:to>
                                    </p:set>
                                    <p:animEffect transition="in" filter="fade">
                                      <p:cBhvr>
                                        <p:cTn id="22" dur="500"/>
                                        <p:tgtEl>
                                          <p:spTgt spid="4679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5" name="Rectangle 3"/>
          <p:cNvSpPr>
            <a:spLocks noGrp="1" noChangeArrowheads="1"/>
          </p:cNvSpPr>
          <p:nvPr>
            <p:ph type="body" idx="1"/>
          </p:nvPr>
        </p:nvSpPr>
        <p:spPr>
          <a:xfrm>
            <a:off x="983432" y="1556792"/>
            <a:ext cx="10215033" cy="5184576"/>
          </a:xfrm>
        </p:spPr>
        <p:txBody>
          <a:bodyPr>
            <a:normAutofit fontScale="92500" lnSpcReduction="20000"/>
          </a:bodyPr>
          <a:lstStyle/>
          <a:p>
            <a:pPr marL="717550" lvl="1" indent="-342900" hangingPunct="0">
              <a:lnSpc>
                <a:spcPct val="120000"/>
              </a:lnSpc>
              <a:spcBef>
                <a:spcPts val="1800"/>
              </a:spcBef>
              <a:buFont typeface="Wingdings" panose="05000000000000000000" pitchFamily="2" charset="2"/>
              <a:buChar char="Ø"/>
              <a:defRPr/>
            </a:pP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散射光</a:t>
            </a:r>
          </a:p>
          <a:p>
            <a:pPr marL="1260475" lvl="3" indent="-342900" eaLnBrk="1" hangingPunct="0">
              <a:lnSpc>
                <a:spcPct val="150000"/>
              </a:lnSpc>
              <a:spcBef>
                <a:spcPts val="1200"/>
              </a:spcBef>
              <a:buFont typeface="Arial" panose="020B0604020202020204" pitchFamily="34" charset="0"/>
              <a:buChar char="•"/>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廷</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德尔散射</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616075" lvl="2" indent="-342900" defTabSz="525463">
              <a:lnSpc>
                <a:spcPct val="170000"/>
              </a:lnSpc>
              <a:buSzPct val="60000"/>
              <a:buFont typeface="Wingdings" panose="05000000000000000000" pitchFamily="2" charset="2"/>
              <a:buChar char="n"/>
              <a:defRPr/>
            </a:pPr>
            <a:r>
              <a:rPr lang="zh-CN" altLang="en-US" b="1" dirty="0" smtClean="0">
                <a:solidFill>
                  <a:schemeClr val="bg2">
                    <a:lumMod val="50000"/>
                  </a:schemeClr>
                </a:solidFill>
              </a:rPr>
              <a:t>颗粒</a:t>
            </a:r>
            <a:r>
              <a:rPr lang="zh-CN" altLang="en-US" b="1" dirty="0">
                <a:solidFill>
                  <a:schemeClr val="bg2">
                    <a:lumMod val="50000"/>
                  </a:schemeClr>
                </a:solidFill>
              </a:rPr>
              <a:t>浑浊媒质</a:t>
            </a:r>
            <a:r>
              <a:rPr lang="en-US" altLang="zh-CN" b="1" dirty="0">
                <a:solidFill>
                  <a:schemeClr val="bg2">
                    <a:lumMod val="50000"/>
                  </a:schemeClr>
                </a:solidFill>
              </a:rPr>
              <a:t>(</a:t>
            </a:r>
            <a:r>
              <a:rPr lang="zh-CN" altLang="en-US" b="1" dirty="0">
                <a:solidFill>
                  <a:schemeClr val="bg2">
                    <a:lumMod val="50000"/>
                  </a:schemeClr>
                </a:solidFill>
              </a:rPr>
              <a:t>颗粒线度和光的波长差不多</a:t>
            </a:r>
            <a:r>
              <a:rPr lang="en-US" altLang="zh-CN" b="1" dirty="0">
                <a:solidFill>
                  <a:schemeClr val="bg2">
                    <a:lumMod val="50000"/>
                  </a:schemeClr>
                </a:solidFill>
              </a:rPr>
              <a:t>)</a:t>
            </a:r>
            <a:r>
              <a:rPr lang="zh-CN" altLang="en-US" b="1" dirty="0">
                <a:solidFill>
                  <a:schemeClr val="bg2">
                    <a:lumMod val="50000"/>
                  </a:schemeClr>
                </a:solidFill>
              </a:rPr>
              <a:t>的散射，散射光的强度和入射光的波长的关系不明显，散射光的波长和入射光的波长相同。（例如牛奶）</a:t>
            </a:r>
            <a:endParaRPr lang="en-US" altLang="zh-CN" b="1" dirty="0">
              <a:solidFill>
                <a:schemeClr val="bg2">
                  <a:lumMod val="50000"/>
                </a:schemeClr>
              </a:solidFill>
            </a:endParaRPr>
          </a:p>
          <a:p>
            <a:pPr marL="1260475" lvl="3" indent="-342900" hangingPunct="0">
              <a:lnSpc>
                <a:spcPct val="150000"/>
              </a:lnSpc>
              <a:spcBef>
                <a:spcPts val="1200"/>
              </a:spcBef>
              <a:buFont typeface="Arial" panose="020B0604020202020204" pitchFamily="34" charset="0"/>
              <a:buChar char="•"/>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分子散射</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616075" lvl="2" indent="-342900" defTabSz="525463" eaLnBrk="1" hangingPunct="1">
              <a:lnSpc>
                <a:spcPct val="170000"/>
              </a:lnSpc>
              <a:buSzPct val="60000"/>
              <a:buFont typeface="Wingdings" panose="05000000000000000000" pitchFamily="2" charset="2"/>
              <a:buChar char="n"/>
              <a:defRPr/>
            </a:pPr>
            <a:r>
              <a:rPr lang="zh-CN" altLang="en-US" b="1" dirty="0" smtClean="0">
                <a:solidFill>
                  <a:schemeClr val="bg2">
                    <a:lumMod val="50000"/>
                  </a:schemeClr>
                </a:solidFill>
              </a:rPr>
              <a:t>光</a:t>
            </a:r>
            <a:r>
              <a:rPr lang="zh-CN" altLang="en-US" b="1" dirty="0">
                <a:solidFill>
                  <a:schemeClr val="bg2">
                    <a:lumMod val="50000"/>
                  </a:schemeClr>
                </a:solidFill>
              </a:rPr>
              <a:t>通过纯净媒质时，由于构成该媒质的分子密度涨落而被散射的现象。分子散射的光强度和入射光的波长有关，但散射光的波长仍和入射光相同。（例如水、空气）</a:t>
            </a:r>
          </a:p>
        </p:txBody>
      </p:sp>
      <p:sp>
        <p:nvSpPr>
          <p:cNvPr id="5" name="Rectangle 2"/>
          <p:cNvSpPr>
            <a:spLocks noGrp="1" noChangeArrowheads="1"/>
          </p:cNvSpPr>
          <p:nvPr>
            <p:ph type="title"/>
          </p:nvPr>
        </p:nvSpPr>
        <p:spPr>
          <a:xfrm>
            <a:off x="911424" y="287933"/>
            <a:ext cx="9544049" cy="1412875"/>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4.1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定义及原理</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3837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8995">
                                            <p:txEl>
                                              <p:pRg st="1" end="1"/>
                                            </p:txEl>
                                          </p:spTgt>
                                        </p:tgtEl>
                                        <p:attrNameLst>
                                          <p:attrName>style.visibility</p:attrName>
                                        </p:attrNameLst>
                                      </p:cBhvr>
                                      <p:to>
                                        <p:strVal val="visible"/>
                                      </p:to>
                                    </p:set>
                                    <p:animEffect transition="in" filter="fade">
                                      <p:cBhvr>
                                        <p:cTn id="7" dur="500"/>
                                        <p:tgtEl>
                                          <p:spTgt spid="4689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8995">
                                            <p:txEl>
                                              <p:pRg st="2" end="2"/>
                                            </p:txEl>
                                          </p:spTgt>
                                        </p:tgtEl>
                                        <p:attrNameLst>
                                          <p:attrName>style.visibility</p:attrName>
                                        </p:attrNameLst>
                                      </p:cBhvr>
                                      <p:to>
                                        <p:strVal val="visible"/>
                                      </p:to>
                                    </p:set>
                                    <p:animEffect transition="in" filter="fade">
                                      <p:cBhvr>
                                        <p:cTn id="12" dur="500"/>
                                        <p:tgtEl>
                                          <p:spTgt spid="4689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8995">
                                            <p:txEl>
                                              <p:pRg st="3" end="3"/>
                                            </p:txEl>
                                          </p:spTgt>
                                        </p:tgtEl>
                                        <p:attrNameLst>
                                          <p:attrName>style.visibility</p:attrName>
                                        </p:attrNameLst>
                                      </p:cBhvr>
                                      <p:to>
                                        <p:strVal val="visible"/>
                                      </p:to>
                                    </p:set>
                                    <p:animEffect transition="in" filter="fade">
                                      <p:cBhvr>
                                        <p:cTn id="17" dur="500"/>
                                        <p:tgtEl>
                                          <p:spTgt spid="46899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8995">
                                            <p:txEl>
                                              <p:pRg st="4" end="4"/>
                                            </p:txEl>
                                          </p:spTgt>
                                        </p:tgtEl>
                                        <p:attrNameLst>
                                          <p:attrName>style.visibility</p:attrName>
                                        </p:attrNameLst>
                                      </p:cBhvr>
                                      <p:to>
                                        <p:strVal val="visible"/>
                                      </p:to>
                                    </p:set>
                                    <p:animEffect transition="in" filter="fade">
                                      <p:cBhvr>
                                        <p:cTn id="22" dur="500"/>
                                        <p:tgtEl>
                                          <p:spTgt spid="468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9" name="Rectangle 3"/>
          <p:cNvSpPr>
            <a:spLocks noGrp="1" noChangeArrowheads="1"/>
          </p:cNvSpPr>
          <p:nvPr>
            <p:ph type="body" idx="1"/>
          </p:nvPr>
        </p:nvSpPr>
        <p:spPr>
          <a:xfrm>
            <a:off x="911424" y="1628800"/>
            <a:ext cx="10215033" cy="4968552"/>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散射光</a:t>
            </a:r>
          </a:p>
          <a:p>
            <a:pPr marL="1260475" lvl="3" indent="-342900" eaLnBrk="1" hangingPunct="0">
              <a:lnSpc>
                <a:spcPct val="14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瑞利散射</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定律</a:t>
            </a:r>
          </a:p>
          <a:p>
            <a:pPr marL="1616075" lvl="2" indent="-342900" defTabSz="525463">
              <a:lnSpc>
                <a:spcPct val="150000"/>
              </a:lnSpc>
              <a:buSzPct val="60000"/>
              <a:buFont typeface="Wingdings" panose="05000000000000000000" pitchFamily="2" charset="2"/>
              <a:buChar char="n"/>
              <a:defRPr/>
            </a:pPr>
            <a:r>
              <a:rPr lang="zh-CN" altLang="en-US" sz="2200" b="1" dirty="0">
                <a:solidFill>
                  <a:schemeClr val="bg2">
                    <a:lumMod val="50000"/>
                  </a:schemeClr>
                </a:solidFill>
              </a:rPr>
              <a:t>特定方向上的散射光强度与波长</a:t>
            </a:r>
            <a:r>
              <a:rPr lang="en-US" altLang="zh-CN" sz="2200" b="1" dirty="0">
                <a:solidFill>
                  <a:schemeClr val="bg2">
                    <a:lumMod val="50000"/>
                  </a:schemeClr>
                </a:solidFill>
              </a:rPr>
              <a:t>λ</a:t>
            </a:r>
            <a:r>
              <a:rPr lang="zh-CN" altLang="en-US" sz="2200" b="1" dirty="0">
                <a:solidFill>
                  <a:schemeClr val="bg2">
                    <a:lumMod val="50000"/>
                  </a:schemeClr>
                </a:solidFill>
              </a:rPr>
              <a:t>的四次方成反比；一定波长的散射光强与</a:t>
            </a:r>
            <a:r>
              <a:rPr lang="en-US" altLang="zh-CN" sz="2200" b="1" dirty="0">
                <a:solidFill>
                  <a:schemeClr val="bg2">
                    <a:lumMod val="50000"/>
                  </a:schemeClr>
                </a:solidFill>
              </a:rPr>
              <a:t>(1</a:t>
            </a:r>
            <a:r>
              <a:rPr lang="zh-CN" altLang="en-US" sz="2200" b="1" dirty="0">
                <a:solidFill>
                  <a:schemeClr val="bg2">
                    <a:lumMod val="50000"/>
                  </a:schemeClr>
                </a:solidFill>
              </a:rPr>
              <a:t>＋</a:t>
            </a:r>
            <a:r>
              <a:rPr lang="en-US" altLang="zh-CN" sz="2200" b="1" dirty="0" err="1">
                <a:solidFill>
                  <a:schemeClr val="bg2">
                    <a:lumMod val="50000"/>
                  </a:schemeClr>
                </a:solidFill>
              </a:rPr>
              <a:t>cosθ</a:t>
            </a:r>
            <a:r>
              <a:rPr lang="en-US" altLang="zh-CN" sz="2200" b="1" dirty="0">
                <a:solidFill>
                  <a:schemeClr val="bg2">
                    <a:lumMod val="50000"/>
                  </a:schemeClr>
                </a:solidFill>
              </a:rPr>
              <a:t>)</a:t>
            </a:r>
            <a:r>
              <a:rPr lang="zh-CN" altLang="en-US" sz="2200" b="1" dirty="0">
                <a:solidFill>
                  <a:schemeClr val="bg2">
                    <a:lumMod val="50000"/>
                  </a:schemeClr>
                </a:solidFill>
              </a:rPr>
              <a:t>成正比，</a:t>
            </a:r>
            <a:r>
              <a:rPr lang="en-US" altLang="zh-CN" sz="2200" b="1" dirty="0">
                <a:solidFill>
                  <a:schemeClr val="bg2">
                    <a:lumMod val="50000"/>
                  </a:schemeClr>
                </a:solidFill>
              </a:rPr>
              <a:t>θ</a:t>
            </a:r>
            <a:r>
              <a:rPr lang="zh-CN" altLang="en-US" sz="2200" b="1" dirty="0">
                <a:solidFill>
                  <a:schemeClr val="bg2">
                    <a:lumMod val="50000"/>
                  </a:schemeClr>
                </a:solidFill>
              </a:rPr>
              <a:t>为散射光与入射光间的夹角，称散射角 </a:t>
            </a:r>
          </a:p>
          <a:p>
            <a:pPr marL="1616075" lvl="2" indent="-342900" defTabSz="525463">
              <a:lnSpc>
                <a:spcPct val="150000"/>
              </a:lnSpc>
              <a:buSzPct val="60000"/>
              <a:buFont typeface="Wingdings" panose="05000000000000000000" pitchFamily="2" charset="2"/>
              <a:buChar char="n"/>
              <a:defRPr/>
            </a:pPr>
            <a:r>
              <a:rPr lang="zh-CN" altLang="en-US" sz="2200" b="1" dirty="0">
                <a:solidFill>
                  <a:schemeClr val="bg2">
                    <a:lumMod val="50000"/>
                  </a:schemeClr>
                </a:solidFill>
              </a:rPr>
              <a:t>凡遵守上述规律的散射称为瑞利散射 </a:t>
            </a:r>
          </a:p>
          <a:p>
            <a:pPr marL="1616075" lvl="2" indent="-342900" defTabSz="525463">
              <a:lnSpc>
                <a:spcPct val="150000"/>
              </a:lnSpc>
              <a:buSzPct val="60000"/>
              <a:buFont typeface="Wingdings" panose="05000000000000000000" pitchFamily="2" charset="2"/>
              <a:buChar char="n"/>
              <a:defRPr/>
            </a:pPr>
            <a:r>
              <a:rPr lang="zh-CN" altLang="en-US" sz="2200" b="1" dirty="0">
                <a:solidFill>
                  <a:schemeClr val="bg2">
                    <a:lumMod val="50000"/>
                  </a:schemeClr>
                </a:solidFill>
              </a:rPr>
              <a:t>可解释天空和大海的蔚蓝色和夕阳的橙红色  </a:t>
            </a:r>
          </a:p>
          <a:p>
            <a:pPr marL="1616075" lvl="2" indent="-342900" defTabSz="525463">
              <a:lnSpc>
                <a:spcPct val="150000"/>
              </a:lnSpc>
              <a:buSzPct val="60000"/>
              <a:buFont typeface="Wingdings" panose="05000000000000000000" pitchFamily="2" charset="2"/>
              <a:buChar char="n"/>
              <a:defRPr/>
            </a:pPr>
            <a:r>
              <a:rPr lang="zh-CN" altLang="en-US" sz="2200" b="1" dirty="0">
                <a:solidFill>
                  <a:schemeClr val="bg2">
                    <a:lumMod val="50000"/>
                  </a:schemeClr>
                </a:solidFill>
              </a:rPr>
              <a:t>只适用于线度比波长要小的微粒所引起的散射</a:t>
            </a:r>
          </a:p>
          <a:p>
            <a:pPr lvl="1" eaLnBrk="1" hangingPunct="1">
              <a:lnSpc>
                <a:spcPct val="90000"/>
              </a:lnSpc>
            </a:pPr>
            <a:endParaRPr lang="en-US" altLang="zh-CN" b="1" dirty="0" smtClean="0"/>
          </a:p>
        </p:txBody>
      </p:sp>
      <p:sp>
        <p:nvSpPr>
          <p:cNvPr id="5" name="Rectangle 2"/>
          <p:cNvSpPr>
            <a:spLocks noGrp="1" noChangeArrowheads="1"/>
          </p:cNvSpPr>
          <p:nvPr>
            <p:ph type="title"/>
          </p:nvPr>
        </p:nvSpPr>
        <p:spPr>
          <a:xfrm>
            <a:off x="911424" y="287933"/>
            <a:ext cx="9544049" cy="1412875"/>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4.1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定义及原理</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91868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0019">
                                            <p:txEl>
                                              <p:pRg st="1" end="1"/>
                                            </p:txEl>
                                          </p:spTgt>
                                        </p:tgtEl>
                                        <p:attrNameLst>
                                          <p:attrName>style.visibility</p:attrName>
                                        </p:attrNameLst>
                                      </p:cBhvr>
                                      <p:to>
                                        <p:strVal val="visible"/>
                                      </p:to>
                                    </p:set>
                                    <p:animEffect transition="in" filter="fade">
                                      <p:cBhvr>
                                        <p:cTn id="7" dur="500"/>
                                        <p:tgtEl>
                                          <p:spTgt spid="47001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019">
                                            <p:txEl>
                                              <p:pRg st="2" end="2"/>
                                            </p:txEl>
                                          </p:spTgt>
                                        </p:tgtEl>
                                        <p:attrNameLst>
                                          <p:attrName>style.visibility</p:attrName>
                                        </p:attrNameLst>
                                      </p:cBhvr>
                                      <p:to>
                                        <p:strVal val="visible"/>
                                      </p:to>
                                    </p:set>
                                    <p:animEffect transition="in" filter="fade">
                                      <p:cBhvr>
                                        <p:cTn id="10" dur="500"/>
                                        <p:tgtEl>
                                          <p:spTgt spid="470019">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019">
                                            <p:txEl>
                                              <p:pRg st="3" end="3"/>
                                            </p:txEl>
                                          </p:spTgt>
                                        </p:tgtEl>
                                        <p:attrNameLst>
                                          <p:attrName>style.visibility</p:attrName>
                                        </p:attrNameLst>
                                      </p:cBhvr>
                                      <p:to>
                                        <p:strVal val="visible"/>
                                      </p:to>
                                    </p:set>
                                    <p:animEffect transition="in" filter="fade">
                                      <p:cBhvr>
                                        <p:cTn id="13" dur="500"/>
                                        <p:tgtEl>
                                          <p:spTgt spid="470019">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019">
                                            <p:txEl>
                                              <p:pRg st="4" end="4"/>
                                            </p:txEl>
                                          </p:spTgt>
                                        </p:tgtEl>
                                        <p:attrNameLst>
                                          <p:attrName>style.visibility</p:attrName>
                                        </p:attrNameLst>
                                      </p:cBhvr>
                                      <p:to>
                                        <p:strVal val="visible"/>
                                      </p:to>
                                    </p:set>
                                    <p:animEffect transition="in" filter="fade">
                                      <p:cBhvr>
                                        <p:cTn id="16" dur="500"/>
                                        <p:tgtEl>
                                          <p:spTgt spid="470019">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0019">
                                            <p:txEl>
                                              <p:pRg st="5" end="5"/>
                                            </p:txEl>
                                          </p:spTgt>
                                        </p:tgtEl>
                                        <p:attrNameLst>
                                          <p:attrName>style.visibility</p:attrName>
                                        </p:attrNameLst>
                                      </p:cBhvr>
                                      <p:to>
                                        <p:strVal val="visible"/>
                                      </p:to>
                                    </p:set>
                                    <p:animEffect transition="in" filter="fade">
                                      <p:cBhvr>
                                        <p:cTn id="19" dur="500"/>
                                        <p:tgtEl>
                                          <p:spTgt spid="4700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7" name="Rectangle 3"/>
          <p:cNvSpPr>
            <a:spLocks noGrp="1" noChangeArrowheads="1"/>
          </p:cNvSpPr>
          <p:nvPr>
            <p:ph type="body" idx="1"/>
          </p:nvPr>
        </p:nvSpPr>
        <p:spPr>
          <a:xfrm>
            <a:off x="839416" y="1551183"/>
            <a:ext cx="10801200" cy="5328320"/>
          </a:xfrm>
        </p:spPr>
        <p:txBody>
          <a:bodyPr>
            <a:normAutofit fontScale="92500"/>
          </a:bodyPr>
          <a:lstStyle/>
          <a:p>
            <a:pPr marL="717550" lvl="1" indent="-342900" hangingPunct="0">
              <a:lnSpc>
                <a:spcPct val="100000"/>
              </a:lnSpc>
              <a:spcBef>
                <a:spcPts val="1800"/>
              </a:spcBef>
              <a:buFont typeface="Wingdings" panose="05000000000000000000" pitchFamily="2" charset="2"/>
              <a:buChar char="Ø"/>
              <a:defRPr/>
            </a:pPr>
            <a:r>
              <a:rPr lang="zh-CN" altLang="en-US" sz="2500" b="1" dirty="0">
                <a:solidFill>
                  <a:schemeClr val="bg2">
                    <a:lumMod val="50000"/>
                  </a:schemeClr>
                </a:solidFill>
                <a:latin typeface="微软雅黑" panose="020B0503020204020204" pitchFamily="34" charset="-122"/>
                <a:ea typeface="微软雅黑" panose="020B0503020204020204" pitchFamily="34" charset="-122"/>
              </a:rPr>
              <a:t>散射光</a:t>
            </a:r>
          </a:p>
          <a:p>
            <a:pPr marL="1260475" lvl="3" indent="-342900" hangingPunct="0">
              <a:lnSpc>
                <a:spcPct val="14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米氏散射</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理论</a:t>
            </a:r>
          </a:p>
          <a:p>
            <a:pPr marL="1616075" lvl="2" indent="-342900" defTabSz="525463" eaLnBrk="1" hangingPunct="1">
              <a:lnSpc>
                <a:spcPct val="150000"/>
              </a:lnSpc>
              <a:buSzPct val="60000"/>
              <a:buFont typeface="Wingdings" panose="05000000000000000000" pitchFamily="2" charset="2"/>
              <a:buChar char="n"/>
              <a:defRPr/>
            </a:pPr>
            <a:r>
              <a:rPr lang="zh-CN" altLang="en-US" sz="2200" b="1" dirty="0">
                <a:solidFill>
                  <a:schemeClr val="bg2">
                    <a:lumMod val="50000"/>
                  </a:schemeClr>
                </a:solidFill>
              </a:rPr>
              <a:t>只有当球形粒子的半径</a:t>
            </a:r>
            <a:r>
              <a:rPr lang="en-US" altLang="zh-CN" sz="2200" b="1" dirty="0">
                <a:solidFill>
                  <a:schemeClr val="bg2">
                    <a:lumMod val="50000"/>
                  </a:schemeClr>
                </a:solidFill>
              </a:rPr>
              <a:t>a</a:t>
            </a:r>
            <a:r>
              <a:rPr lang="zh-CN" altLang="en-US" sz="2200" b="1" dirty="0">
                <a:solidFill>
                  <a:schemeClr val="bg2">
                    <a:lumMod val="50000"/>
                  </a:schemeClr>
                </a:solidFill>
              </a:rPr>
              <a:t>＜</a:t>
            </a:r>
            <a:r>
              <a:rPr lang="en-US" altLang="zh-CN" sz="2200" b="1" dirty="0">
                <a:solidFill>
                  <a:schemeClr val="bg2">
                    <a:lumMod val="50000"/>
                  </a:schemeClr>
                </a:solidFill>
              </a:rPr>
              <a:t>0.3λ</a:t>
            </a:r>
            <a:r>
              <a:rPr lang="zh-CN" altLang="en-US" sz="2200" b="1" dirty="0">
                <a:solidFill>
                  <a:schemeClr val="bg2">
                    <a:lumMod val="50000"/>
                  </a:schemeClr>
                </a:solidFill>
              </a:rPr>
              <a:t>／</a:t>
            </a:r>
            <a:r>
              <a:rPr lang="en-US" altLang="zh-CN" sz="2200" b="1" dirty="0">
                <a:solidFill>
                  <a:schemeClr val="bg2">
                    <a:lumMod val="50000"/>
                  </a:schemeClr>
                </a:solidFill>
              </a:rPr>
              <a:t>2π</a:t>
            </a:r>
            <a:r>
              <a:rPr lang="zh-CN" altLang="en-US" sz="2200" b="1" dirty="0">
                <a:solidFill>
                  <a:schemeClr val="bg2">
                    <a:lumMod val="50000"/>
                  </a:schemeClr>
                </a:solidFill>
              </a:rPr>
              <a:t>时，瑞利的散射规律才是正确的</a:t>
            </a:r>
          </a:p>
          <a:p>
            <a:pPr marL="1616075" lvl="2" indent="-342900" defTabSz="525463" eaLnBrk="1" hangingPunct="1">
              <a:lnSpc>
                <a:spcPct val="150000"/>
              </a:lnSpc>
              <a:buSzPct val="60000"/>
              <a:buFont typeface="Wingdings" panose="05000000000000000000" pitchFamily="2" charset="2"/>
              <a:buChar char="n"/>
              <a:defRPr/>
            </a:pPr>
            <a:r>
              <a:rPr lang="en-US" altLang="zh-CN" sz="2200" b="1" dirty="0">
                <a:solidFill>
                  <a:schemeClr val="bg2">
                    <a:lumMod val="50000"/>
                  </a:schemeClr>
                </a:solidFill>
              </a:rPr>
              <a:t>a</a:t>
            </a:r>
            <a:r>
              <a:rPr lang="zh-CN" altLang="en-US" sz="2200" b="1" dirty="0">
                <a:solidFill>
                  <a:schemeClr val="bg2">
                    <a:lumMod val="50000"/>
                  </a:schemeClr>
                </a:solidFill>
              </a:rPr>
              <a:t>较大时，散射光强与波长的关系就不十分明显了</a:t>
            </a:r>
          </a:p>
          <a:p>
            <a:pPr marL="1616075" lvl="2" indent="-342900" defTabSz="525463" eaLnBrk="1" hangingPunct="1">
              <a:lnSpc>
                <a:spcPct val="150000"/>
              </a:lnSpc>
              <a:buSzPct val="60000"/>
              <a:buFont typeface="Wingdings" panose="05000000000000000000" pitchFamily="2" charset="2"/>
              <a:buChar char="n"/>
              <a:defRPr/>
            </a:pPr>
            <a:r>
              <a:rPr lang="zh-CN" altLang="en-US" sz="2200" b="1" dirty="0">
                <a:solidFill>
                  <a:schemeClr val="bg2">
                    <a:lumMod val="50000"/>
                  </a:schemeClr>
                </a:solidFill>
              </a:rPr>
              <a:t>因此，用白光照射由大颗粒组成的散射物质时</a:t>
            </a:r>
            <a:r>
              <a:rPr lang="en-US" altLang="zh-CN" sz="2200" b="1" dirty="0">
                <a:solidFill>
                  <a:schemeClr val="bg2">
                    <a:lumMod val="50000"/>
                  </a:schemeClr>
                </a:solidFill>
              </a:rPr>
              <a:t>(</a:t>
            </a:r>
            <a:r>
              <a:rPr lang="zh-CN" altLang="en-US" sz="2200" b="1" dirty="0">
                <a:solidFill>
                  <a:schemeClr val="bg2">
                    <a:lumMod val="50000"/>
                  </a:schemeClr>
                </a:solidFill>
              </a:rPr>
              <a:t>如天空的云等</a:t>
            </a:r>
            <a:r>
              <a:rPr lang="en-US" altLang="zh-CN" sz="2200" b="1" dirty="0">
                <a:solidFill>
                  <a:schemeClr val="bg2">
                    <a:lumMod val="50000"/>
                  </a:schemeClr>
                </a:solidFill>
              </a:rPr>
              <a:t>)</a:t>
            </a:r>
            <a:r>
              <a:rPr lang="zh-CN" altLang="en-US" sz="2200" b="1" dirty="0">
                <a:solidFill>
                  <a:schemeClr val="bg2">
                    <a:lumMod val="50000"/>
                  </a:schemeClr>
                </a:solidFill>
              </a:rPr>
              <a:t>，散射光仍为白光</a:t>
            </a:r>
          </a:p>
          <a:p>
            <a:pPr marL="1616075" lvl="2" indent="-342900" defTabSz="525463" eaLnBrk="1" hangingPunct="1">
              <a:lnSpc>
                <a:spcPct val="150000"/>
              </a:lnSpc>
              <a:buSzPct val="60000"/>
              <a:buFont typeface="Wingdings" panose="05000000000000000000" pitchFamily="2" charset="2"/>
              <a:buChar char="n"/>
              <a:defRPr/>
            </a:pPr>
            <a:r>
              <a:rPr lang="zh-CN" altLang="en-US" sz="2200" b="1" dirty="0">
                <a:solidFill>
                  <a:schemeClr val="bg2">
                    <a:lumMod val="50000"/>
                  </a:schemeClr>
                </a:solidFill>
              </a:rPr>
              <a:t>气体液化时，在临界状态附近，密度涨落的微小区域变得比光波波长要大，类似于大粒子，由大粒子产生的强烈散射使原来透明的物质变混浊，称为临界乳光 </a:t>
            </a:r>
          </a:p>
          <a:p>
            <a:pPr marL="1616075" lvl="2" indent="-342900" defTabSz="525463" eaLnBrk="1" hangingPunct="1">
              <a:lnSpc>
                <a:spcPct val="150000"/>
              </a:lnSpc>
              <a:buSzPct val="60000"/>
              <a:buFont typeface="Wingdings" panose="05000000000000000000" pitchFamily="2" charset="2"/>
              <a:buChar char="n"/>
              <a:defRPr/>
            </a:pPr>
            <a:r>
              <a:rPr lang="zh-CN" altLang="en-US" sz="2200" b="1" dirty="0">
                <a:solidFill>
                  <a:schemeClr val="bg2">
                    <a:lumMod val="50000"/>
                  </a:schemeClr>
                </a:solidFill>
              </a:rPr>
              <a:t>由</a:t>
            </a:r>
            <a:r>
              <a:rPr lang="en-US" altLang="zh-CN" sz="2200" b="1" dirty="0">
                <a:solidFill>
                  <a:schemeClr val="bg2">
                    <a:lumMod val="50000"/>
                  </a:schemeClr>
                </a:solidFill>
              </a:rPr>
              <a:t>G.</a:t>
            </a:r>
            <a:r>
              <a:rPr lang="zh-CN" altLang="en-US" sz="2200" b="1" dirty="0">
                <a:solidFill>
                  <a:schemeClr val="bg2">
                    <a:lumMod val="50000"/>
                  </a:schemeClr>
                </a:solidFill>
              </a:rPr>
              <a:t>米和</a:t>
            </a:r>
            <a:r>
              <a:rPr lang="en-US" altLang="zh-CN" sz="2200" b="1" dirty="0">
                <a:solidFill>
                  <a:schemeClr val="bg2">
                    <a:lumMod val="50000"/>
                  </a:schemeClr>
                </a:solidFill>
              </a:rPr>
              <a:t>P.J.W.</a:t>
            </a:r>
            <a:r>
              <a:rPr lang="zh-CN" altLang="en-US" sz="2200" b="1" dirty="0">
                <a:solidFill>
                  <a:schemeClr val="bg2">
                    <a:lumMod val="50000"/>
                  </a:schemeClr>
                </a:solidFill>
              </a:rPr>
              <a:t>德拜分别于</a:t>
            </a:r>
            <a:r>
              <a:rPr lang="en-US" altLang="zh-CN" sz="2200" b="1" dirty="0">
                <a:solidFill>
                  <a:schemeClr val="bg2">
                    <a:lumMod val="50000"/>
                  </a:schemeClr>
                </a:solidFill>
              </a:rPr>
              <a:t>1908</a:t>
            </a:r>
            <a:r>
              <a:rPr lang="zh-CN" altLang="en-US" sz="2200" b="1" dirty="0">
                <a:solidFill>
                  <a:schemeClr val="bg2">
                    <a:lumMod val="50000"/>
                  </a:schemeClr>
                </a:solidFill>
              </a:rPr>
              <a:t>年和</a:t>
            </a:r>
            <a:r>
              <a:rPr lang="en-US" altLang="zh-CN" sz="2200" b="1" dirty="0">
                <a:solidFill>
                  <a:schemeClr val="bg2">
                    <a:lumMod val="50000"/>
                  </a:schemeClr>
                </a:solidFill>
              </a:rPr>
              <a:t>1909</a:t>
            </a:r>
            <a:r>
              <a:rPr lang="zh-CN" altLang="en-US" sz="2200" b="1" dirty="0">
                <a:solidFill>
                  <a:schemeClr val="bg2">
                    <a:lumMod val="50000"/>
                  </a:schemeClr>
                </a:solidFill>
              </a:rPr>
              <a:t>年以球形粒子为模型详细计算了对电磁波的散射而提出的 </a:t>
            </a:r>
          </a:p>
        </p:txBody>
      </p:sp>
      <p:sp>
        <p:nvSpPr>
          <p:cNvPr id="5" name="Rectangle 2"/>
          <p:cNvSpPr>
            <a:spLocks noGrp="1" noChangeArrowheads="1"/>
          </p:cNvSpPr>
          <p:nvPr>
            <p:ph type="title"/>
          </p:nvPr>
        </p:nvSpPr>
        <p:spPr>
          <a:xfrm>
            <a:off x="983432" y="332656"/>
            <a:ext cx="9544049" cy="1412875"/>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4.1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定义及原理</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01605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animEffect transition="in" filter="fade">
                                      <p:cBhvr>
                                        <p:cTn id="7" dur="500"/>
                                        <p:tgtEl>
                                          <p:spTgt spid="4720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2067">
                                            <p:txEl>
                                              <p:pRg st="1" end="1"/>
                                            </p:txEl>
                                          </p:spTgt>
                                        </p:tgtEl>
                                        <p:attrNameLst>
                                          <p:attrName>style.visibility</p:attrName>
                                        </p:attrNameLst>
                                      </p:cBhvr>
                                      <p:to>
                                        <p:strVal val="visible"/>
                                      </p:to>
                                    </p:set>
                                    <p:animEffect transition="in" filter="fade">
                                      <p:cBhvr>
                                        <p:cTn id="10" dur="500"/>
                                        <p:tgtEl>
                                          <p:spTgt spid="47206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2067">
                                            <p:txEl>
                                              <p:pRg st="2" end="2"/>
                                            </p:txEl>
                                          </p:spTgt>
                                        </p:tgtEl>
                                        <p:attrNameLst>
                                          <p:attrName>style.visibility</p:attrName>
                                        </p:attrNameLst>
                                      </p:cBhvr>
                                      <p:to>
                                        <p:strVal val="visible"/>
                                      </p:to>
                                    </p:set>
                                    <p:animEffect transition="in" filter="fade">
                                      <p:cBhvr>
                                        <p:cTn id="13" dur="500"/>
                                        <p:tgtEl>
                                          <p:spTgt spid="47206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2067">
                                            <p:txEl>
                                              <p:pRg st="3" end="3"/>
                                            </p:txEl>
                                          </p:spTgt>
                                        </p:tgtEl>
                                        <p:attrNameLst>
                                          <p:attrName>style.visibility</p:attrName>
                                        </p:attrNameLst>
                                      </p:cBhvr>
                                      <p:to>
                                        <p:strVal val="visible"/>
                                      </p:to>
                                    </p:set>
                                    <p:animEffect transition="in" filter="fade">
                                      <p:cBhvr>
                                        <p:cTn id="16" dur="500"/>
                                        <p:tgtEl>
                                          <p:spTgt spid="47206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2067">
                                            <p:txEl>
                                              <p:pRg st="4" end="4"/>
                                            </p:txEl>
                                          </p:spTgt>
                                        </p:tgtEl>
                                        <p:attrNameLst>
                                          <p:attrName>style.visibility</p:attrName>
                                        </p:attrNameLst>
                                      </p:cBhvr>
                                      <p:to>
                                        <p:strVal val="visible"/>
                                      </p:to>
                                    </p:set>
                                    <p:animEffect transition="in" filter="fade">
                                      <p:cBhvr>
                                        <p:cTn id="19" dur="500"/>
                                        <p:tgtEl>
                                          <p:spTgt spid="47206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2067">
                                            <p:txEl>
                                              <p:pRg st="5" end="5"/>
                                            </p:txEl>
                                          </p:spTgt>
                                        </p:tgtEl>
                                        <p:attrNameLst>
                                          <p:attrName>style.visibility</p:attrName>
                                        </p:attrNameLst>
                                      </p:cBhvr>
                                      <p:to>
                                        <p:strVal val="visible"/>
                                      </p:to>
                                    </p:set>
                                    <p:animEffect transition="in" filter="fade">
                                      <p:cBhvr>
                                        <p:cTn id="22" dur="500"/>
                                        <p:tgtEl>
                                          <p:spTgt spid="47206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2067">
                                            <p:txEl>
                                              <p:pRg st="6" end="6"/>
                                            </p:txEl>
                                          </p:spTgt>
                                        </p:tgtEl>
                                        <p:attrNameLst>
                                          <p:attrName>style.visibility</p:attrName>
                                        </p:attrNameLst>
                                      </p:cBhvr>
                                      <p:to>
                                        <p:strVal val="visible"/>
                                      </p:to>
                                    </p:set>
                                    <p:animEffect transition="in" filter="fade">
                                      <p:cBhvr>
                                        <p:cTn id="25" dur="500"/>
                                        <p:tgtEl>
                                          <p:spTgt spid="4720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Rectangle 3"/>
          <p:cNvSpPr>
            <a:spLocks noGrp="1" noChangeArrowheads="1"/>
          </p:cNvSpPr>
          <p:nvPr>
            <p:ph type="body" idx="1"/>
          </p:nvPr>
        </p:nvSpPr>
        <p:spPr/>
        <p:txBody>
          <a:bodyPr>
            <a:normAutofit/>
          </a:bodyPr>
          <a:lstStyle/>
          <a:p>
            <a:pPr marL="717550" lvl="1" indent="-342900" eaLnBrk="1"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描述的是在表面的同一点光的入射和发射分布，并没有包含表面内光的散射</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如在大理石中可见</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a:t>
            </a:r>
          </a:p>
          <a:p>
            <a:pPr marL="717550" lvl="1" indent="-342900" eaLnBrk="1" hangingPunct="0">
              <a:lnSpc>
                <a:spcPct val="120000"/>
              </a:lnSpc>
              <a:spcBef>
                <a:spcPts val="1800"/>
              </a:spcBef>
              <a:buFont typeface="Wingdings" panose="05000000000000000000" pitchFamily="2" charset="2"/>
              <a:buChar char="Ø"/>
              <a:defRPr/>
            </a:pPr>
            <a:endParaRPr lang="en-US" altLang="zh-CN" sz="27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BSSRDF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通过把入射光的位置和发射光的位置作为函数的输入覆盖了散射现象。它描述的是光从入射方向在表面的某一点入射，然后在另一点沿发射方向发射的比率。</a:t>
            </a:r>
          </a:p>
        </p:txBody>
      </p:sp>
      <p:sp>
        <p:nvSpPr>
          <p:cNvPr id="5" name="Rectangle 2"/>
          <p:cNvSpPr>
            <a:spLocks noGrp="1" noChangeArrowheads="1"/>
          </p:cNvSpPr>
          <p:nvPr>
            <p:ph type="title"/>
          </p:nvPr>
        </p:nvSpPr>
        <p:spPr>
          <a:xfrm>
            <a:off x="911424" y="287933"/>
            <a:ext cx="9544049" cy="1412875"/>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4.1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定义及原理</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253662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Effect transition="in" filter="fade">
                                      <p:cBhvr>
                                        <p:cTn id="7" dur="500"/>
                                        <p:tgtEl>
                                          <p:spTgt spid="45977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9779">
                                            <p:txEl>
                                              <p:pRg st="2" end="2"/>
                                            </p:txEl>
                                          </p:spTgt>
                                        </p:tgtEl>
                                        <p:attrNameLst>
                                          <p:attrName>style.visibility</p:attrName>
                                        </p:attrNameLst>
                                      </p:cBhvr>
                                      <p:to>
                                        <p:strVal val="visible"/>
                                      </p:to>
                                    </p:set>
                                    <p:animEffect transition="in" filter="fade">
                                      <p:cBhvr>
                                        <p:cTn id="10" dur="500"/>
                                        <p:tgtEl>
                                          <p:spTgt spid="4597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4.2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光照计算</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8611" name="内容占位符 1"/>
          <p:cNvSpPr>
            <a:spLocks noGrp="1"/>
          </p:cNvSpPr>
          <p:nvPr>
            <p:ph idx="1"/>
          </p:nvPr>
        </p:nvSpPr>
        <p:spPr>
          <a:xfrm>
            <a:off x="839416" y="1484784"/>
            <a:ext cx="10215033" cy="4114800"/>
          </a:xfrm>
        </p:spPr>
        <p:txBody>
          <a:bodyPr/>
          <a:lstStyle/>
          <a:p>
            <a:pPr marL="717550" lvl="1" indent="-342900" hangingPunct="0">
              <a:lnSpc>
                <a:spcPct val="120000"/>
              </a:lnSpc>
              <a:spcBef>
                <a:spcPts val="1800"/>
              </a:spcBef>
              <a:buFont typeface="Wingdings" panose="05000000000000000000" pitchFamily="2" charset="2"/>
              <a:buChar char="Ø"/>
              <a:defRPr/>
            </a:pPr>
            <a:r>
              <a:rPr lang="zh-CN" altLang="zh-CN" sz="2700" b="1" dirty="0">
                <a:solidFill>
                  <a:schemeClr val="bg2">
                    <a:lumMod val="50000"/>
                  </a:schemeClr>
                </a:solidFill>
                <a:latin typeface="微软雅黑" panose="020B0503020204020204" pitchFamily="34" charset="-122"/>
                <a:ea typeface="微软雅黑" panose="020B0503020204020204" pitchFamily="34" charset="-122"/>
              </a:rPr>
              <a:t>由Jensen </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et al. </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于</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2001</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年在</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SIGGRAPH</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论文中</a:t>
            </a:r>
            <a:r>
              <a:rPr lang="zh-CN" altLang="zh-CN" sz="2700" b="1" dirty="0">
                <a:solidFill>
                  <a:schemeClr val="bg2">
                    <a:lumMod val="50000"/>
                  </a:schemeClr>
                </a:solidFill>
                <a:latin typeface="微软雅黑" panose="020B0503020204020204" pitchFamily="34" charset="-122"/>
                <a:ea typeface="微软雅黑" panose="020B0503020204020204" pitchFamily="34" charset="-122"/>
              </a:rPr>
              <a:t>提出</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的算法</a:t>
            </a:r>
            <a:endParaRPr lang="en-US" altLang="zh-CN" sz="27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4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将</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模型分为</a:t>
            </a:r>
            <a:r>
              <a:rPr lang="zh-CN" altLang="zh-CN" sz="2200" b="1" dirty="0">
                <a:solidFill>
                  <a:schemeClr val="accent6">
                    <a:lumMod val="50000"/>
                  </a:schemeClr>
                </a:solidFill>
                <a:latin typeface="微软雅黑" panose="020B0503020204020204" pitchFamily="34" charset="-122"/>
                <a:ea typeface="微软雅黑" panose="020B0503020204020204" pitchFamily="34" charset="-122"/>
              </a:rPr>
              <a:t>单散射项和多散射项</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861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8613" name="对象 3"/>
          <p:cNvGraphicFramePr>
            <a:graphicFrameLocks noChangeAspect="1"/>
          </p:cNvGraphicFramePr>
          <p:nvPr>
            <p:extLst>
              <p:ext uri="{D42A27DB-BD31-4B8C-83A1-F6EECF244321}">
                <p14:modId xmlns:p14="http://schemas.microsoft.com/office/powerpoint/2010/main" val="2278291731"/>
              </p:ext>
            </p:extLst>
          </p:nvPr>
        </p:nvGraphicFramePr>
        <p:xfrm>
          <a:off x="192618" y="2924944"/>
          <a:ext cx="11806767" cy="3204395"/>
        </p:xfrm>
        <a:graphic>
          <a:graphicData uri="http://schemas.openxmlformats.org/presentationml/2006/ole">
            <mc:AlternateContent xmlns:mc="http://schemas.openxmlformats.org/markup-compatibility/2006">
              <mc:Choice xmlns:v="urn:schemas-microsoft-com:vml" Requires="v">
                <p:oleObj spid="_x0000_s132135" name="Visio" r:id="rId3" imgW="5578868" imgH="1546449" progId="Visio.Drawing.11">
                  <p:embed/>
                </p:oleObj>
              </mc:Choice>
              <mc:Fallback>
                <p:oleObj name="Visio" r:id="rId3" imgW="5578868" imgH="154644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618" y="2924944"/>
                        <a:ext cx="11806767" cy="320439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4255020107"/>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内容占位符 1"/>
          <p:cNvSpPr>
            <a:spLocks noGrp="1"/>
          </p:cNvSpPr>
          <p:nvPr>
            <p:ph idx="1"/>
          </p:nvPr>
        </p:nvSpPr>
        <p:spPr>
          <a:xfrm>
            <a:off x="1191685" y="1844675"/>
            <a:ext cx="10215033" cy="4114800"/>
          </a:xfrm>
        </p:spPr>
        <p:txBody>
          <a:bodyPr/>
          <a:lstStyle/>
          <a:p>
            <a:r>
              <a:rPr lang="zh-CN" altLang="zh-CN" b="1" smtClean="0"/>
              <a:t>单散射项</a:t>
            </a:r>
            <a:endParaRPr lang="en-US" altLang="zh-CN" b="1" smtClean="0"/>
          </a:p>
          <a:p>
            <a:endParaRPr lang="en-US" altLang="zh-CN" b="1" smtClean="0"/>
          </a:p>
          <a:p>
            <a:endParaRPr lang="en-US" altLang="zh-CN" b="1" smtClean="0"/>
          </a:p>
          <a:p>
            <a:endParaRPr lang="en-US" altLang="zh-CN" b="1" smtClean="0"/>
          </a:p>
          <a:p>
            <a:pPr lvl="1"/>
            <a:r>
              <a:rPr lang="zh-CN" altLang="en-US" b="1" smtClean="0"/>
              <a:t>单散射的计算公式为</a:t>
            </a:r>
          </a:p>
        </p:txBody>
      </p:sp>
      <p:sp>
        <p:nvSpPr>
          <p:cNvPr id="6963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9637"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9638" name="对象 5"/>
          <p:cNvGraphicFramePr>
            <a:graphicFrameLocks noChangeAspect="1"/>
          </p:cNvGraphicFramePr>
          <p:nvPr>
            <p:extLst>
              <p:ext uri="{D42A27DB-BD31-4B8C-83A1-F6EECF244321}">
                <p14:modId xmlns:p14="http://schemas.microsoft.com/office/powerpoint/2010/main" val="2162705502"/>
              </p:ext>
            </p:extLst>
          </p:nvPr>
        </p:nvGraphicFramePr>
        <p:xfrm>
          <a:off x="6744072" y="476672"/>
          <a:ext cx="5054600" cy="4078289"/>
        </p:xfrm>
        <a:graphic>
          <a:graphicData uri="http://schemas.openxmlformats.org/presentationml/2006/ole">
            <mc:AlternateContent xmlns:mc="http://schemas.openxmlformats.org/markup-compatibility/2006">
              <mc:Choice xmlns:v="urn:schemas-microsoft-com:vml" Requires="v">
                <p:oleObj spid="_x0000_s133230" name="Visio" r:id="rId4" imgW="2477520" imgH="2765305" progId="Visio.Drawing.11">
                  <p:embed/>
                </p:oleObj>
              </mc:Choice>
              <mc:Fallback>
                <p:oleObj name="Visio" r:id="rId4" imgW="2477520" imgH="276530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b="22131"/>
                      <a:stretch>
                        <a:fillRect/>
                      </a:stretch>
                    </p:blipFill>
                    <p:spPr bwMode="auto">
                      <a:xfrm>
                        <a:off x="6744072" y="476672"/>
                        <a:ext cx="5054600" cy="4078289"/>
                      </a:xfrm>
                      <a:prstGeom prst="rect">
                        <a:avLst/>
                      </a:prstGeom>
                      <a:noFill/>
                      <a:ln>
                        <a:noFill/>
                      </a:ln>
                      <a:extLst/>
                    </p:spPr>
                  </p:pic>
                </p:oleObj>
              </mc:Fallback>
            </mc:AlternateContent>
          </a:graphicData>
        </a:graphic>
      </p:graphicFrame>
      <p:sp>
        <p:nvSpPr>
          <p:cNvPr id="69639"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9640" name="Rectangle 6"/>
          <p:cNvSpPr>
            <a:spLocks noChangeArrowheads="1"/>
          </p:cNvSpPr>
          <p:nvPr/>
        </p:nvSpPr>
        <p:spPr bwMode="auto">
          <a:xfrm>
            <a:off x="203200"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9641" name="对象 9"/>
          <p:cNvGraphicFramePr>
            <a:graphicFrameLocks noChangeAspect="1"/>
          </p:cNvGraphicFramePr>
          <p:nvPr/>
        </p:nvGraphicFramePr>
        <p:xfrm>
          <a:off x="2446867" y="2636838"/>
          <a:ext cx="3481917" cy="576262"/>
        </p:xfrm>
        <a:graphic>
          <a:graphicData uri="http://schemas.openxmlformats.org/presentationml/2006/ole">
            <mc:AlternateContent xmlns:mc="http://schemas.openxmlformats.org/markup-compatibility/2006">
              <mc:Choice xmlns:v="urn:schemas-microsoft-com:vml" Requires="v">
                <p:oleObj spid="_x0000_s133231" name="Equation" r:id="rId6" imgW="1079032" imgH="241195" progId="Equation.DSMT4">
                  <p:embed/>
                </p:oleObj>
              </mc:Choice>
              <mc:Fallback>
                <p:oleObj name="Equation" r:id="rId6" imgW="1079032" imgH="24119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6867" y="2636838"/>
                        <a:ext cx="348191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2"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9643" name="对象 11"/>
          <p:cNvGraphicFramePr>
            <a:graphicFrameLocks noChangeAspect="1"/>
          </p:cNvGraphicFramePr>
          <p:nvPr/>
        </p:nvGraphicFramePr>
        <p:xfrm>
          <a:off x="1775884" y="4941888"/>
          <a:ext cx="9694333" cy="1008062"/>
        </p:xfrm>
        <a:graphic>
          <a:graphicData uri="http://schemas.openxmlformats.org/presentationml/2006/ole">
            <mc:AlternateContent xmlns:mc="http://schemas.openxmlformats.org/markup-compatibility/2006">
              <mc:Choice xmlns:v="urn:schemas-microsoft-com:vml" Requires="v">
                <p:oleObj spid="_x0000_s133232" name="Equation" r:id="rId8" imgW="3378200" imgH="469900" progId="Equation.DSMT4">
                  <p:embed/>
                </p:oleObj>
              </mc:Choice>
              <mc:Fallback>
                <p:oleObj name="Equation" r:id="rId8" imgW="3378200" imgH="469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5884" y="4941888"/>
                        <a:ext cx="969433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4.2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光照计算</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87498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body" idx="1"/>
          </p:nvPr>
        </p:nvSpPr>
        <p:spPr>
          <a:xfrm>
            <a:off x="833411" y="1669924"/>
            <a:ext cx="10215033" cy="5084762"/>
          </a:xfrm>
        </p:spPr>
        <p:txBody>
          <a:bodyPr>
            <a:normAutofit lnSpcReduction="10000"/>
          </a:bodyPr>
          <a:lstStyle/>
          <a:p>
            <a:pPr marL="717550" lvl="1" indent="-342900" eaLnBrk="1" hangingPunct="0">
              <a:lnSpc>
                <a:spcPct val="11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输入参数</a:t>
            </a:r>
          </a:p>
          <a:p>
            <a:pPr marL="1260475" lvl="3" indent="-342900" eaLnBrk="1"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入射和出射光线的</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仰</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角</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a:rPr>
              <a:t> </a:t>
            </a:r>
            <a:r>
              <a:rPr lang="en-US" altLang="zh-CN" sz="2600" b="1" i="1" baseline="-25000"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a:rPr>
              <a:t>i</a:t>
            </a:r>
            <a:r>
              <a:rPr lang="en-US" altLang="zh-CN" sz="2600" b="1" i="1" baseline="-25000"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600" b="1" i="1" baseline="-25000"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o</a:t>
            </a:r>
          </a:p>
          <a:p>
            <a:pPr marL="1260475" lvl="3" indent="-342900" eaLnBrk="1"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入射和出射光线的方位角</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a:rPr>
              <a:t> </a:t>
            </a:r>
            <a:r>
              <a:rPr lang="en-US" altLang="zh-CN" sz="2600" b="1" i="1" baseline="-25000"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a:rPr>
              <a:t>i</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600" b="1" i="1" baseline="-25000"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o</a:t>
            </a:r>
          </a:p>
          <a:p>
            <a:pPr marL="1260475" lvl="3" indent="-342900" eaLnBrk="1"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入射光强</a:t>
            </a:r>
          </a:p>
          <a:p>
            <a:pPr marL="717550" lvl="1" indent="-342900" hangingPunct="0">
              <a:lnSpc>
                <a:spcPct val="11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入射光方向记为</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a:rPr>
              <a:t></a:t>
            </a:r>
            <a:r>
              <a:rPr lang="en-US" altLang="zh-CN" sz="2600" b="1" i="1" baseline="-25000"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a:rPr>
              <a:t>i</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a:rPr>
              <a:t>(</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600" b="1" i="1" baseline="-25000"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i</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 </a:t>
            </a:r>
            <a:r>
              <a:rPr lang="en-US" altLang="zh-CN" sz="2600" b="1" i="1" baseline="-25000"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i</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a:t>
            </a:r>
          </a:p>
          <a:p>
            <a:pPr marL="717550" lvl="1" indent="-342900" hangingPunct="0">
              <a:lnSpc>
                <a:spcPct val="11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出射光方向记为</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a:rPr>
              <a:t></a:t>
            </a:r>
            <a:r>
              <a:rPr lang="en-US" altLang="zh-CN" sz="2600" b="1" i="1" baseline="-25000"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a:rPr>
              <a:t>o</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a:rPr>
              <a:t>(</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600" b="1" i="1" baseline="-25000"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O</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 </a:t>
            </a:r>
            <a:r>
              <a:rPr lang="en-US" altLang="zh-CN" sz="2600" baseline="-25000"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O</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a:t>
            </a:r>
          </a:p>
          <a:p>
            <a:pPr marL="717550" lvl="1" indent="-342900" hangingPunct="0">
              <a:lnSpc>
                <a:spcPct val="11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入射光强</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记为</a:t>
            </a:r>
            <a:endParaRPr lang="en-US" altLang="zh-CN" sz="26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40000"/>
              </a:lnSpc>
              <a:spcBef>
                <a:spcPts val="1200"/>
              </a:spcBef>
              <a:buFont typeface="Arial" panose="020B0604020202020204" pitchFamily="34" charset="0"/>
              <a:buChar char="•"/>
              <a:defRPr/>
            </a:pPr>
            <a:r>
              <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L</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a:rPr>
              <a:t>(</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600" b="1" i="1" baseline="-25000"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i</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 </a:t>
            </a:r>
            <a:r>
              <a:rPr lang="en-US" altLang="zh-CN" sz="2600" b="1" i="1" baseline="-25000"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i</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或</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L</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a:rPr>
              <a:t>(</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a:rPr>
              <a:t></a:t>
            </a:r>
            <a:r>
              <a:rPr lang="en-US" altLang="zh-CN" sz="2600" b="1" i="1" baseline="-25000" dirty="0" err="1">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i</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p>
          <a:p>
            <a:pPr marL="447675" lvl="1" indent="-447675" eaLnBrk="1" hangingPunct="1">
              <a:buClr>
                <a:schemeClr val="accent1"/>
              </a:buClr>
              <a:buSzPct val="70000"/>
              <a:buFont typeface="Wingdings" pitchFamily="2" charset="2"/>
              <a:buChar char="n"/>
              <a:defRPr/>
            </a:pPr>
            <a:endParaRPr lang="zh-CN" altLang="en-US" sz="3200" b="1" dirty="0">
              <a:latin typeface="Times New Roman" pitchFamily="18" charset="0"/>
              <a:cs typeface="+mn-cs"/>
              <a:sym typeface="Symbol" pitchFamily="18" charset="2"/>
            </a:endParaRPr>
          </a:p>
          <a:p>
            <a:pPr eaLnBrk="1" hangingPunct="1">
              <a:defRPr/>
            </a:pPr>
            <a:endParaRPr lang="zh-CN" altLang="en-US" b="1" dirty="0" smtClean="0">
              <a:latin typeface="Times New Roman" pitchFamily="18" charset="0"/>
            </a:endParaRPr>
          </a:p>
        </p:txBody>
      </p:sp>
      <p:sp>
        <p:nvSpPr>
          <p:cNvPr id="367619" name="Freeform 3"/>
          <p:cNvSpPr>
            <a:spLocks/>
          </p:cNvSpPr>
          <p:nvPr/>
        </p:nvSpPr>
        <p:spPr bwMode="auto">
          <a:xfrm>
            <a:off x="6117696" y="3943349"/>
            <a:ext cx="5283200" cy="1187450"/>
          </a:xfrm>
          <a:custGeom>
            <a:avLst/>
            <a:gdLst>
              <a:gd name="T0" fmla="*/ 0 w 1951"/>
              <a:gd name="T1" fmla="*/ 2147483647 h 477"/>
              <a:gd name="T2" fmla="*/ 2147483647 w 1951"/>
              <a:gd name="T3" fmla="*/ 0 h 477"/>
              <a:gd name="T4" fmla="*/ 2147483647 w 1951"/>
              <a:gd name="T5" fmla="*/ 0 h 477"/>
              <a:gd name="T6" fmla="*/ 2147483647 w 1951"/>
              <a:gd name="T7" fmla="*/ 2147483647 h 477"/>
              <a:gd name="T8" fmla="*/ 0 w 1951"/>
              <a:gd name="T9" fmla="*/ 2147483647 h 477"/>
              <a:gd name="T10" fmla="*/ 0 60000 65536"/>
              <a:gd name="T11" fmla="*/ 0 60000 65536"/>
              <a:gd name="T12" fmla="*/ 0 60000 65536"/>
              <a:gd name="T13" fmla="*/ 0 60000 65536"/>
              <a:gd name="T14" fmla="*/ 0 60000 65536"/>
              <a:gd name="T15" fmla="*/ 0 w 1951"/>
              <a:gd name="T16" fmla="*/ 0 h 477"/>
              <a:gd name="T17" fmla="*/ 1951 w 1951"/>
              <a:gd name="T18" fmla="*/ 477 h 477"/>
            </a:gdLst>
            <a:ahLst/>
            <a:cxnLst>
              <a:cxn ang="T10">
                <a:pos x="T0" y="T1"/>
              </a:cxn>
              <a:cxn ang="T11">
                <a:pos x="T2" y="T3"/>
              </a:cxn>
              <a:cxn ang="T12">
                <a:pos x="T4" y="T5"/>
              </a:cxn>
              <a:cxn ang="T13">
                <a:pos x="T6" y="T7"/>
              </a:cxn>
              <a:cxn ang="T14">
                <a:pos x="T8" y="T9"/>
              </a:cxn>
            </a:cxnLst>
            <a:rect l="T15" t="T16" r="T17" b="T18"/>
            <a:pathLst>
              <a:path w="1951" h="477">
                <a:moveTo>
                  <a:pt x="0" y="477"/>
                </a:moveTo>
                <a:lnTo>
                  <a:pt x="635" y="0"/>
                </a:lnTo>
                <a:lnTo>
                  <a:pt x="1951" y="0"/>
                </a:lnTo>
                <a:lnTo>
                  <a:pt x="1316" y="477"/>
                </a:lnTo>
                <a:lnTo>
                  <a:pt x="0" y="477"/>
                </a:lnTo>
                <a:close/>
              </a:path>
            </a:pathLst>
          </a:custGeom>
          <a:solidFill>
            <a:schemeClr val="hlink"/>
          </a:solidFill>
          <a:ln w="9525">
            <a:solidFill>
              <a:schemeClr val="tx1"/>
            </a:solidFill>
            <a:round/>
            <a:headEnd/>
            <a:tailEnd/>
          </a:ln>
        </p:spPr>
        <p:txBody>
          <a:bodyPr/>
          <a:lstStyle/>
          <a:p>
            <a:endParaRPr lang="zh-CN" altLang="en-US"/>
          </a:p>
        </p:txBody>
      </p:sp>
      <p:sp>
        <p:nvSpPr>
          <p:cNvPr id="367620" name="Oval 4"/>
          <p:cNvSpPr>
            <a:spLocks noChangeArrowheads="1"/>
          </p:cNvSpPr>
          <p:nvPr/>
        </p:nvSpPr>
        <p:spPr bwMode="auto">
          <a:xfrm>
            <a:off x="7394046" y="4195763"/>
            <a:ext cx="2880784" cy="649287"/>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9221" name="Rectangle 5"/>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 BRDF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光照模型定义</a:t>
            </a:r>
          </a:p>
        </p:txBody>
      </p:sp>
      <p:grpSp>
        <p:nvGrpSpPr>
          <p:cNvPr id="2" name="Group 6"/>
          <p:cNvGrpSpPr>
            <a:grpSpLocks/>
          </p:cNvGrpSpPr>
          <p:nvPr/>
        </p:nvGrpSpPr>
        <p:grpSpPr bwMode="auto">
          <a:xfrm>
            <a:off x="7654397" y="4533899"/>
            <a:ext cx="1200149" cy="1009650"/>
            <a:chOff x="3674" y="3475"/>
            <a:chExt cx="567" cy="636"/>
          </a:xfrm>
        </p:grpSpPr>
        <p:sp>
          <p:nvSpPr>
            <p:cNvPr id="9259" name="Line 7"/>
            <p:cNvSpPr>
              <a:spLocks noChangeShapeType="1"/>
            </p:cNvSpPr>
            <p:nvPr/>
          </p:nvSpPr>
          <p:spPr bwMode="auto">
            <a:xfrm flipH="1">
              <a:off x="3674" y="3475"/>
              <a:ext cx="567" cy="567"/>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60" name="Text Box 8"/>
            <p:cNvSpPr txBox="1">
              <a:spLocks noChangeArrowheads="1"/>
            </p:cNvSpPr>
            <p:nvPr/>
          </p:nvSpPr>
          <p:spPr bwMode="auto">
            <a:xfrm>
              <a:off x="3765" y="3861"/>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i="1">
                  <a:solidFill>
                    <a:schemeClr val="bg2">
                      <a:lumMod val="50000"/>
                    </a:schemeClr>
                  </a:solidFill>
                  <a:latin typeface="Times New Roman" pitchFamily="18" charset="0"/>
                </a:rPr>
                <a:t>u</a:t>
              </a:r>
            </a:p>
          </p:txBody>
        </p:sp>
      </p:grpSp>
      <p:grpSp>
        <p:nvGrpSpPr>
          <p:cNvPr id="3" name="Group 9"/>
          <p:cNvGrpSpPr>
            <a:grpSpLocks/>
          </p:cNvGrpSpPr>
          <p:nvPr/>
        </p:nvGrpSpPr>
        <p:grpSpPr bwMode="auto">
          <a:xfrm>
            <a:off x="8854547" y="4491038"/>
            <a:ext cx="2112433" cy="396875"/>
            <a:chOff x="4241" y="3448"/>
            <a:chExt cx="998" cy="250"/>
          </a:xfrm>
        </p:grpSpPr>
        <p:sp>
          <p:nvSpPr>
            <p:cNvPr id="9257" name="Line 10"/>
            <p:cNvSpPr>
              <a:spLocks noChangeShapeType="1"/>
            </p:cNvSpPr>
            <p:nvPr/>
          </p:nvSpPr>
          <p:spPr bwMode="auto">
            <a:xfrm>
              <a:off x="4241" y="3475"/>
              <a:ext cx="930" cy="0"/>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58" name="Text Box 11"/>
            <p:cNvSpPr txBox="1">
              <a:spLocks noChangeArrowheads="1"/>
            </p:cNvSpPr>
            <p:nvPr/>
          </p:nvSpPr>
          <p:spPr bwMode="auto">
            <a:xfrm>
              <a:off x="5035" y="3448"/>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i="1" dirty="0">
                  <a:solidFill>
                    <a:schemeClr val="bg2">
                      <a:lumMod val="50000"/>
                    </a:schemeClr>
                  </a:solidFill>
                  <a:latin typeface="Times New Roman" pitchFamily="18" charset="0"/>
                </a:rPr>
                <a:t>v</a:t>
              </a:r>
            </a:p>
          </p:txBody>
        </p:sp>
      </p:grpSp>
      <p:sp>
        <p:nvSpPr>
          <p:cNvPr id="367628" name="Line 12"/>
          <p:cNvSpPr>
            <a:spLocks noChangeShapeType="1"/>
          </p:cNvSpPr>
          <p:nvPr/>
        </p:nvSpPr>
        <p:spPr bwMode="auto">
          <a:xfrm>
            <a:off x="7317846" y="3490912"/>
            <a:ext cx="0" cy="9001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629" name="Line 13"/>
          <p:cNvSpPr>
            <a:spLocks noChangeShapeType="1"/>
          </p:cNvSpPr>
          <p:nvPr/>
        </p:nvSpPr>
        <p:spPr bwMode="auto">
          <a:xfrm>
            <a:off x="7317846" y="4375149"/>
            <a:ext cx="1536700" cy="1587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630" name="Line 14"/>
          <p:cNvSpPr>
            <a:spLocks noChangeShapeType="1"/>
          </p:cNvSpPr>
          <p:nvPr/>
        </p:nvSpPr>
        <p:spPr bwMode="auto">
          <a:xfrm>
            <a:off x="10456863" y="3338512"/>
            <a:ext cx="0" cy="9001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631" name="Line 15"/>
          <p:cNvSpPr>
            <a:spLocks noChangeAspect="1" noChangeShapeType="1"/>
          </p:cNvSpPr>
          <p:nvPr/>
        </p:nvSpPr>
        <p:spPr bwMode="auto">
          <a:xfrm flipH="1">
            <a:off x="8854546" y="4246562"/>
            <a:ext cx="1617133" cy="2841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16"/>
          <p:cNvGrpSpPr>
            <a:grpSpLocks/>
          </p:cNvGrpSpPr>
          <p:nvPr/>
        </p:nvGrpSpPr>
        <p:grpSpPr bwMode="auto">
          <a:xfrm>
            <a:off x="8854546" y="2898775"/>
            <a:ext cx="2495551" cy="1635125"/>
            <a:chOff x="4513" y="2092"/>
            <a:chExt cx="1179" cy="1030"/>
          </a:xfrm>
        </p:grpSpPr>
        <p:sp>
          <p:nvSpPr>
            <p:cNvPr id="9255" name="Line 17"/>
            <p:cNvSpPr>
              <a:spLocks noChangeShapeType="1"/>
            </p:cNvSpPr>
            <p:nvPr/>
          </p:nvSpPr>
          <p:spPr bwMode="auto">
            <a:xfrm flipH="1">
              <a:off x="4513" y="2374"/>
              <a:ext cx="748" cy="748"/>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256" name="Text Box 18"/>
            <p:cNvSpPr txBox="1">
              <a:spLocks noChangeArrowheads="1"/>
            </p:cNvSpPr>
            <p:nvPr/>
          </p:nvSpPr>
          <p:spPr bwMode="auto">
            <a:xfrm>
              <a:off x="4989" y="2092"/>
              <a:ext cx="7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solidFill>
                    <a:schemeClr val="bg2">
                      <a:lumMod val="50000"/>
                    </a:schemeClr>
                  </a:solidFill>
                </a:rPr>
                <a:t>入射光</a:t>
              </a:r>
            </a:p>
          </p:txBody>
        </p:sp>
      </p:grpSp>
      <p:grpSp>
        <p:nvGrpSpPr>
          <p:cNvPr id="5" name="Group 19"/>
          <p:cNvGrpSpPr>
            <a:grpSpLocks/>
          </p:cNvGrpSpPr>
          <p:nvPr/>
        </p:nvGrpSpPr>
        <p:grpSpPr bwMode="auto">
          <a:xfrm>
            <a:off x="6646863" y="3059113"/>
            <a:ext cx="2207683" cy="1474787"/>
            <a:chOff x="3470" y="2193"/>
            <a:chExt cx="1043" cy="929"/>
          </a:xfrm>
        </p:grpSpPr>
        <p:sp>
          <p:nvSpPr>
            <p:cNvPr id="9253" name="Line 20"/>
            <p:cNvSpPr>
              <a:spLocks noChangeShapeType="1"/>
            </p:cNvSpPr>
            <p:nvPr/>
          </p:nvSpPr>
          <p:spPr bwMode="auto">
            <a:xfrm flipH="1" flipV="1">
              <a:off x="3787" y="2455"/>
              <a:ext cx="726" cy="667"/>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54" name="Text Box 21"/>
            <p:cNvSpPr txBox="1">
              <a:spLocks noChangeArrowheads="1"/>
            </p:cNvSpPr>
            <p:nvPr/>
          </p:nvSpPr>
          <p:spPr bwMode="auto">
            <a:xfrm>
              <a:off x="3470" y="2193"/>
              <a:ext cx="7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solidFill>
                    <a:schemeClr val="bg2">
                      <a:lumMod val="50000"/>
                    </a:schemeClr>
                  </a:solidFill>
                </a:rPr>
                <a:t>出射光</a:t>
              </a:r>
            </a:p>
          </p:txBody>
        </p:sp>
      </p:grpSp>
      <p:sp>
        <p:nvSpPr>
          <p:cNvPr id="367638" name="Line 22"/>
          <p:cNvSpPr>
            <a:spLocks noChangeShapeType="1"/>
          </p:cNvSpPr>
          <p:nvPr/>
        </p:nvSpPr>
        <p:spPr bwMode="auto">
          <a:xfrm flipH="1">
            <a:off x="8848196" y="3341687"/>
            <a:ext cx="1583267" cy="1187450"/>
          </a:xfrm>
          <a:prstGeom prst="line">
            <a:avLst/>
          </a:prstGeom>
          <a:noFill/>
          <a:ln w="57150">
            <a:solidFill>
              <a:srgbClr val="FF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 name="Group 23"/>
          <p:cNvGrpSpPr>
            <a:grpSpLocks/>
          </p:cNvGrpSpPr>
          <p:nvPr/>
        </p:nvGrpSpPr>
        <p:grpSpPr bwMode="auto">
          <a:xfrm>
            <a:off x="8278812" y="2898774"/>
            <a:ext cx="670984" cy="1614488"/>
            <a:chOff x="4241" y="2092"/>
            <a:chExt cx="317" cy="1017"/>
          </a:xfrm>
        </p:grpSpPr>
        <p:sp>
          <p:nvSpPr>
            <p:cNvPr id="9251" name="Line 24"/>
            <p:cNvSpPr>
              <a:spLocks noChangeShapeType="1"/>
            </p:cNvSpPr>
            <p:nvPr/>
          </p:nvSpPr>
          <p:spPr bwMode="auto">
            <a:xfrm flipV="1">
              <a:off x="4513" y="2156"/>
              <a:ext cx="0" cy="953"/>
            </a:xfrm>
            <a:prstGeom prst="line">
              <a:avLst/>
            </a:prstGeom>
            <a:noFill/>
            <a:ln w="28575">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252" name="Text Box 25"/>
            <p:cNvSpPr txBox="1">
              <a:spLocks noChangeArrowheads="1"/>
            </p:cNvSpPr>
            <p:nvPr/>
          </p:nvSpPr>
          <p:spPr bwMode="auto">
            <a:xfrm>
              <a:off x="4241" y="2092"/>
              <a:ext cx="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b="1" i="1">
                  <a:solidFill>
                    <a:srgbClr val="3333CC"/>
                  </a:solidFill>
                  <a:latin typeface="Times New Roman" pitchFamily="18" charset="0"/>
                </a:rPr>
                <a:t>N</a:t>
              </a:r>
            </a:p>
          </p:txBody>
        </p:sp>
      </p:grpSp>
      <p:sp>
        <p:nvSpPr>
          <p:cNvPr id="367642" name="Line 26"/>
          <p:cNvSpPr>
            <a:spLocks noChangeShapeType="1"/>
          </p:cNvSpPr>
          <p:nvPr/>
        </p:nvSpPr>
        <p:spPr bwMode="auto">
          <a:xfrm flipH="1" flipV="1">
            <a:off x="8230130" y="3330574"/>
            <a:ext cx="624416" cy="1189038"/>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7643" name="Line 27"/>
          <p:cNvSpPr>
            <a:spLocks noChangeShapeType="1"/>
          </p:cNvSpPr>
          <p:nvPr/>
        </p:nvSpPr>
        <p:spPr bwMode="auto">
          <a:xfrm flipH="1" flipV="1">
            <a:off x="6886046" y="4014788"/>
            <a:ext cx="1968500" cy="504825"/>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7644" name="Line 28"/>
          <p:cNvSpPr>
            <a:spLocks noChangeShapeType="1"/>
          </p:cNvSpPr>
          <p:nvPr/>
        </p:nvSpPr>
        <p:spPr bwMode="auto">
          <a:xfrm flipV="1">
            <a:off x="8805864" y="3438524"/>
            <a:ext cx="673100" cy="1081088"/>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7645" name="Line 29"/>
          <p:cNvSpPr>
            <a:spLocks noChangeShapeType="1"/>
          </p:cNvSpPr>
          <p:nvPr/>
        </p:nvSpPr>
        <p:spPr bwMode="auto">
          <a:xfrm flipV="1">
            <a:off x="8805863" y="4014788"/>
            <a:ext cx="1344083" cy="504825"/>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7646" name="Line 30"/>
          <p:cNvSpPr>
            <a:spLocks noChangeShapeType="1"/>
          </p:cNvSpPr>
          <p:nvPr/>
        </p:nvSpPr>
        <p:spPr bwMode="auto">
          <a:xfrm flipH="1" flipV="1">
            <a:off x="7654396" y="4483100"/>
            <a:ext cx="1151467" cy="36513"/>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 name="Group 31"/>
          <p:cNvGrpSpPr>
            <a:grpSpLocks/>
          </p:cNvGrpSpPr>
          <p:nvPr/>
        </p:nvGrpSpPr>
        <p:grpSpPr bwMode="auto">
          <a:xfrm>
            <a:off x="7988829" y="3629029"/>
            <a:ext cx="865717" cy="611188"/>
            <a:chOff x="4104" y="2552"/>
            <a:chExt cx="409" cy="385"/>
          </a:xfrm>
        </p:grpSpPr>
        <p:sp>
          <p:nvSpPr>
            <p:cNvPr id="9249" name="Freeform 32"/>
            <p:cNvSpPr>
              <a:spLocks/>
            </p:cNvSpPr>
            <p:nvPr/>
          </p:nvSpPr>
          <p:spPr bwMode="auto">
            <a:xfrm rot="-280844">
              <a:off x="4309" y="2831"/>
              <a:ext cx="182" cy="106"/>
            </a:xfrm>
            <a:custGeom>
              <a:avLst/>
              <a:gdLst>
                <a:gd name="T0" fmla="*/ 0 w 318"/>
                <a:gd name="T1" fmla="*/ 1 h 185"/>
                <a:gd name="T2" fmla="*/ 1 w 318"/>
                <a:gd name="T3" fmla="*/ 1 h 185"/>
                <a:gd name="T4" fmla="*/ 1 w 318"/>
                <a:gd name="T5" fmla="*/ 1 h 185"/>
                <a:gd name="T6" fmla="*/ 1 w 318"/>
                <a:gd name="T7" fmla="*/ 1 h 185"/>
                <a:gd name="T8" fmla="*/ 0 60000 65536"/>
                <a:gd name="T9" fmla="*/ 0 60000 65536"/>
                <a:gd name="T10" fmla="*/ 0 60000 65536"/>
                <a:gd name="T11" fmla="*/ 0 60000 65536"/>
                <a:gd name="T12" fmla="*/ 0 w 318"/>
                <a:gd name="T13" fmla="*/ 0 h 185"/>
                <a:gd name="T14" fmla="*/ 318 w 318"/>
                <a:gd name="T15" fmla="*/ 185 h 185"/>
              </a:gdLst>
              <a:ahLst/>
              <a:cxnLst>
                <a:cxn ang="T8">
                  <a:pos x="T0" y="T1"/>
                </a:cxn>
                <a:cxn ang="T9">
                  <a:pos x="T2" y="T3"/>
                </a:cxn>
                <a:cxn ang="T10">
                  <a:pos x="T4" y="T5"/>
                </a:cxn>
                <a:cxn ang="T11">
                  <a:pos x="T6" y="T7"/>
                </a:cxn>
              </a:cxnLst>
              <a:rect l="T12" t="T13" r="T14" b="T15"/>
              <a:pathLst>
                <a:path w="318" h="185">
                  <a:moveTo>
                    <a:pt x="0" y="185"/>
                  </a:moveTo>
                  <a:cubicBezTo>
                    <a:pt x="26" y="132"/>
                    <a:pt x="53" y="79"/>
                    <a:pt x="91" y="49"/>
                  </a:cubicBezTo>
                  <a:cubicBezTo>
                    <a:pt x="129" y="19"/>
                    <a:pt x="189" y="8"/>
                    <a:pt x="227" y="4"/>
                  </a:cubicBezTo>
                  <a:cubicBezTo>
                    <a:pt x="265" y="0"/>
                    <a:pt x="291" y="13"/>
                    <a:pt x="318" y="26"/>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50" name="Text Box 33"/>
            <p:cNvSpPr txBox="1">
              <a:spLocks noChangeArrowheads="1"/>
            </p:cNvSpPr>
            <p:nvPr/>
          </p:nvSpPr>
          <p:spPr bwMode="auto">
            <a:xfrm>
              <a:off x="4104" y="2552"/>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i="1" dirty="0">
                  <a:solidFill>
                    <a:schemeClr val="bg2">
                      <a:lumMod val="50000"/>
                    </a:schemeClr>
                  </a:solidFill>
                  <a:latin typeface="Times New Roman" pitchFamily="18" charset="0"/>
                  <a:sym typeface="Symbol" pitchFamily="18" charset="2"/>
                </a:rPr>
                <a:t></a:t>
              </a:r>
              <a:r>
                <a:rPr lang="en-US" altLang="zh-CN" i="1" baseline="-25000" dirty="0">
                  <a:solidFill>
                    <a:schemeClr val="bg2">
                      <a:lumMod val="50000"/>
                    </a:schemeClr>
                  </a:solidFill>
                  <a:latin typeface="Times New Roman" pitchFamily="18" charset="0"/>
                  <a:sym typeface="Symbol" pitchFamily="18" charset="2"/>
                </a:rPr>
                <a:t>o</a:t>
              </a:r>
            </a:p>
          </p:txBody>
        </p:sp>
      </p:grpSp>
      <p:grpSp>
        <p:nvGrpSpPr>
          <p:cNvPr id="8" name="Group 34"/>
          <p:cNvGrpSpPr>
            <a:grpSpLocks/>
          </p:cNvGrpSpPr>
          <p:nvPr/>
        </p:nvGrpSpPr>
        <p:grpSpPr bwMode="auto">
          <a:xfrm>
            <a:off x="8892647" y="3629029"/>
            <a:ext cx="865716" cy="674688"/>
            <a:chOff x="4531" y="2552"/>
            <a:chExt cx="409" cy="425"/>
          </a:xfrm>
        </p:grpSpPr>
        <p:sp>
          <p:nvSpPr>
            <p:cNvPr id="9247" name="Freeform 35"/>
            <p:cNvSpPr>
              <a:spLocks/>
            </p:cNvSpPr>
            <p:nvPr/>
          </p:nvSpPr>
          <p:spPr bwMode="auto">
            <a:xfrm rot="3599308">
              <a:off x="4520" y="2833"/>
              <a:ext cx="182" cy="106"/>
            </a:xfrm>
            <a:custGeom>
              <a:avLst/>
              <a:gdLst>
                <a:gd name="T0" fmla="*/ 0 w 318"/>
                <a:gd name="T1" fmla="*/ 1 h 185"/>
                <a:gd name="T2" fmla="*/ 1 w 318"/>
                <a:gd name="T3" fmla="*/ 1 h 185"/>
                <a:gd name="T4" fmla="*/ 1 w 318"/>
                <a:gd name="T5" fmla="*/ 1 h 185"/>
                <a:gd name="T6" fmla="*/ 1 w 318"/>
                <a:gd name="T7" fmla="*/ 1 h 185"/>
                <a:gd name="T8" fmla="*/ 0 60000 65536"/>
                <a:gd name="T9" fmla="*/ 0 60000 65536"/>
                <a:gd name="T10" fmla="*/ 0 60000 65536"/>
                <a:gd name="T11" fmla="*/ 0 60000 65536"/>
                <a:gd name="T12" fmla="*/ 0 w 318"/>
                <a:gd name="T13" fmla="*/ 0 h 185"/>
                <a:gd name="T14" fmla="*/ 318 w 318"/>
                <a:gd name="T15" fmla="*/ 185 h 185"/>
              </a:gdLst>
              <a:ahLst/>
              <a:cxnLst>
                <a:cxn ang="T8">
                  <a:pos x="T0" y="T1"/>
                </a:cxn>
                <a:cxn ang="T9">
                  <a:pos x="T2" y="T3"/>
                </a:cxn>
                <a:cxn ang="T10">
                  <a:pos x="T4" y="T5"/>
                </a:cxn>
                <a:cxn ang="T11">
                  <a:pos x="T6" y="T7"/>
                </a:cxn>
              </a:cxnLst>
              <a:rect l="T12" t="T13" r="T14" b="T15"/>
              <a:pathLst>
                <a:path w="318" h="185">
                  <a:moveTo>
                    <a:pt x="0" y="185"/>
                  </a:moveTo>
                  <a:cubicBezTo>
                    <a:pt x="26" y="132"/>
                    <a:pt x="53" y="79"/>
                    <a:pt x="91" y="49"/>
                  </a:cubicBezTo>
                  <a:cubicBezTo>
                    <a:pt x="129" y="19"/>
                    <a:pt x="189" y="8"/>
                    <a:pt x="227" y="4"/>
                  </a:cubicBezTo>
                  <a:cubicBezTo>
                    <a:pt x="265" y="0"/>
                    <a:pt x="291" y="13"/>
                    <a:pt x="318" y="26"/>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48" name="Text Box 36"/>
            <p:cNvSpPr txBox="1">
              <a:spLocks noChangeArrowheads="1"/>
            </p:cNvSpPr>
            <p:nvPr/>
          </p:nvSpPr>
          <p:spPr bwMode="auto">
            <a:xfrm>
              <a:off x="4531" y="2552"/>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i="1" dirty="0">
                  <a:solidFill>
                    <a:schemeClr val="bg2">
                      <a:lumMod val="50000"/>
                    </a:schemeClr>
                  </a:solidFill>
                  <a:latin typeface="Times New Roman" pitchFamily="18" charset="0"/>
                  <a:sym typeface="Symbol" pitchFamily="18" charset="2"/>
                </a:rPr>
                <a:t></a:t>
              </a:r>
              <a:r>
                <a:rPr lang="en-US" altLang="zh-CN" i="1" baseline="-25000" dirty="0" err="1">
                  <a:solidFill>
                    <a:schemeClr val="bg2">
                      <a:lumMod val="50000"/>
                    </a:schemeClr>
                  </a:solidFill>
                  <a:latin typeface="Times New Roman" pitchFamily="18" charset="0"/>
                  <a:sym typeface="Symbol" pitchFamily="18" charset="2"/>
                </a:rPr>
                <a:t>i</a:t>
              </a:r>
              <a:endParaRPr lang="en-US" altLang="zh-CN" i="1" baseline="-25000" dirty="0">
                <a:solidFill>
                  <a:schemeClr val="bg2">
                    <a:lumMod val="50000"/>
                  </a:schemeClr>
                </a:solidFill>
                <a:latin typeface="Times New Roman" pitchFamily="18" charset="0"/>
                <a:sym typeface="Symbol" pitchFamily="18" charset="2"/>
              </a:endParaRPr>
            </a:p>
          </p:txBody>
        </p:sp>
      </p:grpSp>
      <p:grpSp>
        <p:nvGrpSpPr>
          <p:cNvPr id="9" name="Group 37"/>
          <p:cNvGrpSpPr>
            <a:grpSpLocks/>
          </p:cNvGrpSpPr>
          <p:nvPr/>
        </p:nvGrpSpPr>
        <p:grpSpPr bwMode="auto">
          <a:xfrm>
            <a:off x="7559147" y="4302124"/>
            <a:ext cx="2351617" cy="655638"/>
            <a:chOff x="3901" y="2976"/>
            <a:chExt cx="1111" cy="413"/>
          </a:xfrm>
        </p:grpSpPr>
        <p:grpSp>
          <p:nvGrpSpPr>
            <p:cNvPr id="9243" name="Group 38"/>
            <p:cNvGrpSpPr>
              <a:grpSpLocks/>
            </p:cNvGrpSpPr>
            <p:nvPr/>
          </p:nvGrpSpPr>
          <p:grpSpPr bwMode="auto">
            <a:xfrm>
              <a:off x="3901" y="2976"/>
              <a:ext cx="1111" cy="318"/>
              <a:chOff x="3901" y="2976"/>
              <a:chExt cx="1111" cy="318"/>
            </a:xfrm>
          </p:grpSpPr>
          <p:sp>
            <p:nvSpPr>
              <p:cNvPr id="9245" name="Oval 39"/>
              <p:cNvSpPr>
                <a:spLocks noChangeArrowheads="1"/>
              </p:cNvSpPr>
              <p:nvPr/>
            </p:nvSpPr>
            <p:spPr bwMode="auto">
              <a:xfrm>
                <a:off x="3946" y="2976"/>
                <a:ext cx="1066" cy="275"/>
              </a:xfrm>
              <a:prstGeom prst="ellipse">
                <a:avLst/>
              </a:prstGeom>
              <a:noFill/>
              <a:ln w="952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46" name="Freeform 40"/>
              <p:cNvSpPr>
                <a:spLocks/>
              </p:cNvSpPr>
              <p:nvPr/>
            </p:nvSpPr>
            <p:spPr bwMode="auto">
              <a:xfrm>
                <a:off x="3901" y="3067"/>
                <a:ext cx="499" cy="227"/>
              </a:xfrm>
              <a:custGeom>
                <a:avLst/>
                <a:gdLst>
                  <a:gd name="T0" fmla="*/ 45 w 499"/>
                  <a:gd name="T1" fmla="*/ 0 h 227"/>
                  <a:gd name="T2" fmla="*/ 90 w 499"/>
                  <a:gd name="T3" fmla="*/ 0 h 227"/>
                  <a:gd name="T4" fmla="*/ 204 w 499"/>
                  <a:gd name="T5" fmla="*/ 114 h 227"/>
                  <a:gd name="T6" fmla="*/ 499 w 499"/>
                  <a:gd name="T7" fmla="*/ 159 h 227"/>
                  <a:gd name="T8" fmla="*/ 431 w 499"/>
                  <a:gd name="T9" fmla="*/ 227 h 227"/>
                  <a:gd name="T10" fmla="*/ 90 w 499"/>
                  <a:gd name="T11" fmla="*/ 136 h 227"/>
                  <a:gd name="T12" fmla="*/ 0 w 499"/>
                  <a:gd name="T13" fmla="*/ 0 h 227"/>
                  <a:gd name="T14" fmla="*/ 45 w 499"/>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499"/>
                  <a:gd name="T25" fmla="*/ 0 h 227"/>
                  <a:gd name="T26" fmla="*/ 499 w 499"/>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9" h="227">
                    <a:moveTo>
                      <a:pt x="45" y="0"/>
                    </a:moveTo>
                    <a:lnTo>
                      <a:pt x="90" y="0"/>
                    </a:lnTo>
                    <a:lnTo>
                      <a:pt x="204" y="114"/>
                    </a:lnTo>
                    <a:lnTo>
                      <a:pt x="499" y="159"/>
                    </a:lnTo>
                    <a:lnTo>
                      <a:pt x="431" y="227"/>
                    </a:lnTo>
                    <a:lnTo>
                      <a:pt x="90" y="136"/>
                    </a:lnTo>
                    <a:lnTo>
                      <a:pt x="0" y="0"/>
                    </a:lnTo>
                    <a:lnTo>
                      <a:pt x="4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244" name="Text Box 41"/>
            <p:cNvSpPr txBox="1">
              <a:spLocks noChangeArrowheads="1"/>
            </p:cNvSpPr>
            <p:nvPr/>
          </p:nvSpPr>
          <p:spPr bwMode="auto">
            <a:xfrm>
              <a:off x="4626" y="3158"/>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i="1" dirty="0">
                  <a:solidFill>
                    <a:schemeClr val="bg1"/>
                  </a:solidFill>
                  <a:latin typeface="Times New Roman" pitchFamily="18" charset="0"/>
                  <a:sym typeface="Symbol" pitchFamily="18" charset="2"/>
                </a:rPr>
                <a:t></a:t>
              </a:r>
              <a:r>
                <a:rPr lang="en-US" altLang="zh-CN" b="1" i="1" baseline="-25000" dirty="0">
                  <a:solidFill>
                    <a:schemeClr val="bg1"/>
                  </a:solidFill>
                  <a:latin typeface="Times New Roman" pitchFamily="18" charset="0"/>
                  <a:sym typeface="Symbol" pitchFamily="18" charset="2"/>
                </a:rPr>
                <a:t>o</a:t>
              </a:r>
            </a:p>
          </p:txBody>
        </p:sp>
      </p:grpSp>
      <p:grpSp>
        <p:nvGrpSpPr>
          <p:cNvPr id="11" name="Group 42"/>
          <p:cNvGrpSpPr>
            <a:grpSpLocks/>
          </p:cNvGrpSpPr>
          <p:nvPr/>
        </p:nvGrpSpPr>
        <p:grpSpPr bwMode="auto">
          <a:xfrm>
            <a:off x="8759296" y="4230688"/>
            <a:ext cx="1344083" cy="403225"/>
            <a:chOff x="4468" y="2931"/>
            <a:chExt cx="635" cy="254"/>
          </a:xfrm>
        </p:grpSpPr>
        <p:sp>
          <p:nvSpPr>
            <p:cNvPr id="9241" name="Freeform 43"/>
            <p:cNvSpPr>
              <a:spLocks/>
            </p:cNvSpPr>
            <p:nvPr/>
          </p:nvSpPr>
          <p:spPr bwMode="auto">
            <a:xfrm>
              <a:off x="4468" y="3059"/>
              <a:ext cx="389" cy="126"/>
            </a:xfrm>
            <a:custGeom>
              <a:avLst/>
              <a:gdLst>
                <a:gd name="T0" fmla="*/ 0 w 389"/>
                <a:gd name="T1" fmla="*/ 122 h 126"/>
                <a:gd name="T2" fmla="*/ 204 w 389"/>
                <a:gd name="T3" fmla="*/ 122 h 126"/>
                <a:gd name="T4" fmla="*/ 340 w 389"/>
                <a:gd name="T5" fmla="*/ 99 h 126"/>
                <a:gd name="T6" fmla="*/ 385 w 389"/>
                <a:gd name="T7" fmla="*/ 54 h 126"/>
                <a:gd name="T8" fmla="*/ 317 w 389"/>
                <a:gd name="T9" fmla="*/ 8 h 126"/>
                <a:gd name="T10" fmla="*/ 272 w 389"/>
                <a:gd name="T11" fmla="*/ 8 h 126"/>
                <a:gd name="T12" fmla="*/ 0 60000 65536"/>
                <a:gd name="T13" fmla="*/ 0 60000 65536"/>
                <a:gd name="T14" fmla="*/ 0 60000 65536"/>
                <a:gd name="T15" fmla="*/ 0 60000 65536"/>
                <a:gd name="T16" fmla="*/ 0 60000 65536"/>
                <a:gd name="T17" fmla="*/ 0 60000 65536"/>
                <a:gd name="T18" fmla="*/ 0 w 389"/>
                <a:gd name="T19" fmla="*/ 0 h 126"/>
                <a:gd name="T20" fmla="*/ 389 w 389"/>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89" h="126">
                  <a:moveTo>
                    <a:pt x="0" y="122"/>
                  </a:moveTo>
                  <a:cubicBezTo>
                    <a:pt x="73" y="124"/>
                    <a:pt x="147" y="126"/>
                    <a:pt x="204" y="122"/>
                  </a:cubicBezTo>
                  <a:cubicBezTo>
                    <a:pt x="261" y="118"/>
                    <a:pt x="310" y="110"/>
                    <a:pt x="340" y="99"/>
                  </a:cubicBezTo>
                  <a:cubicBezTo>
                    <a:pt x="370" y="88"/>
                    <a:pt x="389" y="69"/>
                    <a:pt x="385" y="54"/>
                  </a:cubicBezTo>
                  <a:cubicBezTo>
                    <a:pt x="381" y="39"/>
                    <a:pt x="336" y="16"/>
                    <a:pt x="317" y="8"/>
                  </a:cubicBezTo>
                  <a:cubicBezTo>
                    <a:pt x="298" y="0"/>
                    <a:pt x="285" y="4"/>
                    <a:pt x="272" y="8"/>
                  </a:cubicBezTo>
                </a:path>
              </a:pathLst>
            </a:custGeom>
            <a:noFill/>
            <a:ln w="952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sp>
          <p:nvSpPr>
            <p:cNvPr id="9242" name="Text Box 44"/>
            <p:cNvSpPr txBox="1">
              <a:spLocks noChangeArrowheads="1"/>
            </p:cNvSpPr>
            <p:nvPr/>
          </p:nvSpPr>
          <p:spPr bwMode="auto">
            <a:xfrm>
              <a:off x="4785" y="2931"/>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i="1" dirty="0">
                  <a:solidFill>
                    <a:schemeClr val="bg1"/>
                  </a:solidFill>
                  <a:latin typeface="Times New Roman" pitchFamily="18" charset="0"/>
                  <a:sym typeface="Symbol" pitchFamily="18" charset="2"/>
                </a:rPr>
                <a:t></a:t>
              </a:r>
              <a:r>
                <a:rPr lang="en-US" altLang="zh-CN" b="1" i="1" baseline="-25000" dirty="0" err="1">
                  <a:solidFill>
                    <a:schemeClr val="bg1"/>
                  </a:solidFill>
                  <a:latin typeface="Times New Roman" pitchFamily="18" charset="0"/>
                  <a:sym typeface="Symbol" pitchFamily="18" charset="2"/>
                </a:rPr>
                <a:t>i</a:t>
              </a:r>
              <a:endParaRPr lang="en-US" altLang="zh-CN" b="1" i="1" baseline="-25000" dirty="0">
                <a:solidFill>
                  <a:schemeClr val="bg1"/>
                </a:solidFill>
                <a:latin typeface="Times New Roman" pitchFamily="18" charset="0"/>
                <a:sym typeface="Symbol" pitchFamily="18" charset="2"/>
              </a:endParaRPr>
            </a:p>
          </p:txBody>
        </p:sp>
      </p:grpSp>
    </p:spTree>
    <p:extLst>
      <p:ext uri="{BB962C8B-B14F-4D97-AF65-F5344CB8AC3E}">
        <p14:creationId xmlns:p14="http://schemas.microsoft.com/office/powerpoint/2010/main" val="6854247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7619"/>
                                        </p:tgtEl>
                                        <p:attrNameLst>
                                          <p:attrName>style.visibility</p:attrName>
                                        </p:attrNameLst>
                                      </p:cBhvr>
                                      <p:to>
                                        <p:strVal val="visible"/>
                                      </p:to>
                                    </p:set>
                                    <p:animEffect transition="in" filter="wipe(left)">
                                      <p:cBhvr>
                                        <p:cTn id="12" dur="500"/>
                                        <p:tgtEl>
                                          <p:spTgt spid="3676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67638"/>
                                        </p:tgtEl>
                                        <p:attrNameLst>
                                          <p:attrName>style.visibility</p:attrName>
                                        </p:attrNameLst>
                                      </p:cBhvr>
                                      <p:to>
                                        <p:strVal val="visible"/>
                                      </p:to>
                                    </p:set>
                                    <p:animEffect transition="in" filter="wipe(right)">
                                      <p:cBhvr>
                                        <p:cTn id="20" dur="500"/>
                                        <p:tgtEl>
                                          <p:spTgt spid="36763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67643"/>
                                        </p:tgtEl>
                                        <p:attrNameLst>
                                          <p:attrName>style.visibility</p:attrName>
                                        </p:attrNameLst>
                                      </p:cBhvr>
                                      <p:to>
                                        <p:strVal val="visible"/>
                                      </p:to>
                                    </p:set>
                                    <p:animEffect transition="in" filter="wipe(down)">
                                      <p:cBhvr>
                                        <p:cTn id="25" dur="500"/>
                                        <p:tgtEl>
                                          <p:spTgt spid="36764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67620"/>
                                        </p:tgtEl>
                                        <p:attrNameLst>
                                          <p:attrName>style.visibility</p:attrName>
                                        </p:attrNameLst>
                                      </p:cBhvr>
                                      <p:to>
                                        <p:strVal val="visible"/>
                                      </p:to>
                                    </p:set>
                                    <p:animEffect transition="in" filter="wipe(left)">
                                      <p:cBhvr>
                                        <p:cTn id="28" dur="500"/>
                                        <p:tgtEl>
                                          <p:spTgt spid="3676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7646"/>
                                        </p:tgtEl>
                                        <p:attrNameLst>
                                          <p:attrName>style.visibility</p:attrName>
                                        </p:attrNameLst>
                                      </p:cBhvr>
                                      <p:to>
                                        <p:strVal val="visible"/>
                                      </p:to>
                                    </p:set>
                                    <p:animEffect transition="in" filter="wipe(down)">
                                      <p:cBhvr>
                                        <p:cTn id="31" dur="500"/>
                                        <p:tgtEl>
                                          <p:spTgt spid="36764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67642"/>
                                        </p:tgtEl>
                                        <p:attrNameLst>
                                          <p:attrName>style.visibility</p:attrName>
                                        </p:attrNameLst>
                                      </p:cBhvr>
                                      <p:to>
                                        <p:strVal val="visible"/>
                                      </p:to>
                                    </p:set>
                                    <p:animEffect transition="in" filter="wipe(down)">
                                      <p:cBhvr>
                                        <p:cTn id="34" dur="500"/>
                                        <p:tgtEl>
                                          <p:spTgt spid="36764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67644"/>
                                        </p:tgtEl>
                                        <p:attrNameLst>
                                          <p:attrName>style.visibility</p:attrName>
                                        </p:attrNameLst>
                                      </p:cBhvr>
                                      <p:to>
                                        <p:strVal val="visible"/>
                                      </p:to>
                                    </p:set>
                                    <p:animEffect transition="in" filter="wipe(down)">
                                      <p:cBhvr>
                                        <p:cTn id="37" dur="500"/>
                                        <p:tgtEl>
                                          <p:spTgt spid="36764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67645"/>
                                        </p:tgtEl>
                                        <p:attrNameLst>
                                          <p:attrName>style.visibility</p:attrName>
                                        </p:attrNameLst>
                                      </p:cBhvr>
                                      <p:to>
                                        <p:strVal val="visible"/>
                                      </p:to>
                                    </p:set>
                                    <p:animEffect transition="in" filter="wipe(down)">
                                      <p:cBhvr>
                                        <p:cTn id="40" dur="500"/>
                                        <p:tgtEl>
                                          <p:spTgt spid="36764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67618">
                                            <p:txEl>
                                              <p:pRg st="0" end="0"/>
                                            </p:txEl>
                                          </p:spTgt>
                                        </p:tgtEl>
                                        <p:attrNameLst>
                                          <p:attrName>style.visibility</p:attrName>
                                        </p:attrNameLst>
                                      </p:cBhvr>
                                      <p:to>
                                        <p:strVal val="visible"/>
                                      </p:to>
                                    </p:set>
                                    <p:animEffect transition="in" filter="wipe(up)">
                                      <p:cBhvr>
                                        <p:cTn id="45" dur="500"/>
                                        <p:tgtEl>
                                          <p:spTgt spid="367618">
                                            <p:txEl>
                                              <p:pRg st="0" end="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36764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6764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676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6764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67645"/>
                                        </p:tgtEl>
                                        <p:attrNameLst>
                                          <p:attrName>style.visibility</p:attrName>
                                        </p:attrNameLst>
                                      </p:cBhvr>
                                      <p:to>
                                        <p:strVal val="hidden"/>
                                      </p:to>
                                    </p:set>
                                  </p:childTnLst>
                                </p:cTn>
                              </p:par>
                              <p:par>
                                <p:cTn id="58" presetID="22" presetClass="entr" presetSubtype="2"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right)">
                                      <p:cBhvr>
                                        <p:cTn id="60" dur="500"/>
                                        <p:tgtEl>
                                          <p:spTgt spid="5"/>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67618">
                                            <p:txEl>
                                              <p:pRg st="1" end="1"/>
                                            </p:txEl>
                                          </p:spTgt>
                                        </p:tgtEl>
                                        <p:attrNameLst>
                                          <p:attrName>style.visibility</p:attrName>
                                        </p:attrNameLst>
                                      </p:cBhvr>
                                      <p:to>
                                        <p:strVal val="visible"/>
                                      </p:to>
                                    </p:set>
                                    <p:animEffect transition="in" filter="wipe(up)">
                                      <p:cBhvr>
                                        <p:cTn id="63" dur="500"/>
                                        <p:tgtEl>
                                          <p:spTgt spid="367618">
                                            <p:txEl>
                                              <p:pRg st="1" end="1"/>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367630"/>
                                        </p:tgtEl>
                                        <p:attrNameLst>
                                          <p:attrName>style.visibility</p:attrName>
                                        </p:attrNameLst>
                                      </p:cBhvr>
                                      <p:to>
                                        <p:strVal val="visible"/>
                                      </p:to>
                                    </p:set>
                                    <p:animEffect transition="in" filter="wipe(up)">
                                      <p:cBhvr>
                                        <p:cTn id="68" dur="500"/>
                                        <p:tgtEl>
                                          <p:spTgt spid="367630"/>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367631"/>
                                        </p:tgtEl>
                                        <p:attrNameLst>
                                          <p:attrName>style.visibility</p:attrName>
                                        </p:attrNameLst>
                                      </p:cBhvr>
                                      <p:to>
                                        <p:strVal val="visible"/>
                                      </p:to>
                                    </p:set>
                                    <p:animEffect transition="in" filter="wipe(right)">
                                      <p:cBhvr>
                                        <p:cTn id="71" dur="500"/>
                                        <p:tgtEl>
                                          <p:spTgt spid="3676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367628"/>
                                        </p:tgtEl>
                                        <p:attrNameLst>
                                          <p:attrName>style.visibility</p:attrName>
                                        </p:attrNameLst>
                                      </p:cBhvr>
                                      <p:to>
                                        <p:strVal val="visible"/>
                                      </p:to>
                                    </p:set>
                                    <p:animEffect transition="in" filter="wipe(up)">
                                      <p:cBhvr>
                                        <p:cTn id="76" dur="500"/>
                                        <p:tgtEl>
                                          <p:spTgt spid="367628"/>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67629"/>
                                        </p:tgtEl>
                                        <p:attrNameLst>
                                          <p:attrName>style.visibility</p:attrName>
                                        </p:attrNameLst>
                                      </p:cBhvr>
                                      <p:to>
                                        <p:strVal val="visible"/>
                                      </p:to>
                                    </p:set>
                                    <p:animEffect transition="in" filter="wipe(left)">
                                      <p:cBhvr>
                                        <p:cTn id="79" dur="500"/>
                                        <p:tgtEl>
                                          <p:spTgt spid="36762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8"/>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childTnLst>
                                </p:cTn>
                              </p:par>
                              <p:par>
                                <p:cTn id="88" presetID="22" presetClass="entr" presetSubtype="1" fill="hold" grpId="0" nodeType="withEffect">
                                  <p:stCondLst>
                                    <p:cond delay="0"/>
                                  </p:stCondLst>
                                  <p:childTnLst>
                                    <p:set>
                                      <p:cBhvr>
                                        <p:cTn id="89" dur="1" fill="hold">
                                          <p:stCondLst>
                                            <p:cond delay="0"/>
                                          </p:stCondLst>
                                        </p:cTn>
                                        <p:tgtEl>
                                          <p:spTgt spid="367618">
                                            <p:txEl>
                                              <p:pRg st="2" end="2"/>
                                            </p:txEl>
                                          </p:spTgt>
                                        </p:tgtEl>
                                        <p:attrNameLst>
                                          <p:attrName>style.visibility</p:attrName>
                                        </p:attrNameLst>
                                      </p:cBhvr>
                                      <p:to>
                                        <p:strVal val="visible"/>
                                      </p:to>
                                    </p:set>
                                    <p:animEffect transition="in" filter="wipe(up)">
                                      <p:cBhvr>
                                        <p:cTn id="90" dur="500"/>
                                        <p:tgtEl>
                                          <p:spTgt spid="367618">
                                            <p:txEl>
                                              <p:pRg st="2" end="2"/>
                                            </p:txEl>
                                          </p:spTgt>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1"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up)">
                                      <p:cBhvr>
                                        <p:cTn id="95" dur="500"/>
                                        <p:tgtEl>
                                          <p:spTgt spid="2"/>
                                        </p:tgtEl>
                                      </p:cBhvr>
                                    </p:animEffect>
                                  </p:childTnLst>
                                </p:cTn>
                              </p:par>
                              <p:par>
                                <p:cTn id="96" presetID="22" presetClass="entr" presetSubtype="8" fill="hold" nodeType="with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left)">
                                      <p:cBhvr>
                                        <p:cTn id="98" dur="500"/>
                                        <p:tgtEl>
                                          <p:spTgt spid="3"/>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9"/>
                                        </p:tgtEl>
                                        <p:attrNameLst>
                                          <p:attrName>style.visibility</p:attrName>
                                        </p:attrNameLst>
                                      </p:cBhvr>
                                      <p:to>
                                        <p:strVal val="visible"/>
                                      </p:to>
                                    </p:set>
                                  </p:childTnLst>
                                </p:cTn>
                              </p:par>
                              <p:par>
                                <p:cTn id="107" presetID="22" presetClass="entr" presetSubtype="1" fill="hold" grpId="0" nodeType="withEffect">
                                  <p:stCondLst>
                                    <p:cond delay="0"/>
                                  </p:stCondLst>
                                  <p:childTnLst>
                                    <p:set>
                                      <p:cBhvr>
                                        <p:cTn id="108" dur="1" fill="hold">
                                          <p:stCondLst>
                                            <p:cond delay="0"/>
                                          </p:stCondLst>
                                        </p:cTn>
                                        <p:tgtEl>
                                          <p:spTgt spid="367618">
                                            <p:txEl>
                                              <p:pRg st="3" end="3"/>
                                            </p:txEl>
                                          </p:spTgt>
                                        </p:tgtEl>
                                        <p:attrNameLst>
                                          <p:attrName>style.visibility</p:attrName>
                                        </p:attrNameLst>
                                      </p:cBhvr>
                                      <p:to>
                                        <p:strVal val="visible"/>
                                      </p:to>
                                    </p:set>
                                    <p:animEffect transition="in" filter="wipe(up)">
                                      <p:cBhvr>
                                        <p:cTn id="109" dur="500"/>
                                        <p:tgtEl>
                                          <p:spTgt spid="367618">
                                            <p:txEl>
                                              <p:pRg st="3" end="3"/>
                                            </p:txEl>
                                          </p:spTgt>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367618">
                                            <p:txEl>
                                              <p:pRg st="4" end="4"/>
                                            </p:txEl>
                                          </p:spTgt>
                                        </p:tgtEl>
                                        <p:attrNameLst>
                                          <p:attrName>style.visibility</p:attrName>
                                        </p:attrNameLst>
                                      </p:cBhvr>
                                      <p:to>
                                        <p:strVal val="visible"/>
                                      </p:to>
                                    </p:set>
                                    <p:animEffect transition="in" filter="wipe(up)">
                                      <p:cBhvr>
                                        <p:cTn id="112" dur="500"/>
                                        <p:tgtEl>
                                          <p:spTgt spid="367618">
                                            <p:txEl>
                                              <p:pRg st="4" end="4"/>
                                            </p:txEl>
                                          </p:spTgt>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367618">
                                            <p:txEl>
                                              <p:pRg st="5" end="5"/>
                                            </p:txEl>
                                          </p:spTgt>
                                        </p:tgtEl>
                                        <p:attrNameLst>
                                          <p:attrName>style.visibility</p:attrName>
                                        </p:attrNameLst>
                                      </p:cBhvr>
                                      <p:to>
                                        <p:strVal val="visible"/>
                                      </p:to>
                                    </p:set>
                                    <p:animEffect transition="in" filter="wipe(up)">
                                      <p:cBhvr>
                                        <p:cTn id="115" dur="500"/>
                                        <p:tgtEl>
                                          <p:spTgt spid="367618">
                                            <p:txEl>
                                              <p:pRg st="5" end="5"/>
                                            </p:txEl>
                                          </p:spTgt>
                                        </p:tgtEl>
                                      </p:cBhvr>
                                    </p:animEffect>
                                  </p:childTnLst>
                                </p:cTn>
                              </p:par>
                              <p:par>
                                <p:cTn id="116" presetID="22" presetClass="entr" presetSubtype="1" fill="hold" grpId="0" nodeType="withEffect">
                                  <p:stCondLst>
                                    <p:cond delay="0"/>
                                  </p:stCondLst>
                                  <p:childTnLst>
                                    <p:set>
                                      <p:cBhvr>
                                        <p:cTn id="117" dur="1" fill="hold">
                                          <p:stCondLst>
                                            <p:cond delay="0"/>
                                          </p:stCondLst>
                                        </p:cTn>
                                        <p:tgtEl>
                                          <p:spTgt spid="367618">
                                            <p:txEl>
                                              <p:pRg st="6" end="6"/>
                                            </p:txEl>
                                          </p:spTgt>
                                        </p:tgtEl>
                                        <p:attrNameLst>
                                          <p:attrName>style.visibility</p:attrName>
                                        </p:attrNameLst>
                                      </p:cBhvr>
                                      <p:to>
                                        <p:strVal val="visible"/>
                                      </p:to>
                                    </p:set>
                                    <p:animEffect transition="in" filter="wipe(up)">
                                      <p:cBhvr>
                                        <p:cTn id="118" dur="500"/>
                                        <p:tgtEl>
                                          <p:spTgt spid="367618">
                                            <p:txEl>
                                              <p:pRg st="6" end="6"/>
                                            </p:txEl>
                                          </p:spTgt>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367618">
                                            <p:txEl>
                                              <p:pRg st="7" end="7"/>
                                            </p:txEl>
                                          </p:spTgt>
                                        </p:tgtEl>
                                        <p:attrNameLst>
                                          <p:attrName>style.visibility</p:attrName>
                                        </p:attrNameLst>
                                      </p:cBhvr>
                                      <p:to>
                                        <p:strVal val="visible"/>
                                      </p:to>
                                    </p:set>
                                    <p:animEffect transition="in" filter="wipe(up)">
                                      <p:cBhvr>
                                        <p:cTn id="121" dur="500"/>
                                        <p:tgtEl>
                                          <p:spTgt spid="3676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8" grpId="0" build="p"/>
      <p:bldP spid="367619" grpId="0" animBg="1"/>
      <p:bldP spid="367620" grpId="0" animBg="1"/>
      <p:bldP spid="367628" grpId="0" animBg="1"/>
      <p:bldP spid="367629" grpId="0" animBg="1"/>
      <p:bldP spid="367630" grpId="0" animBg="1"/>
      <p:bldP spid="367631" grpId="0" animBg="1"/>
      <p:bldP spid="367638" grpId="0" animBg="1"/>
      <p:bldP spid="367642" grpId="0" animBg="1"/>
      <p:bldP spid="367642" grpId="1" animBg="1"/>
      <p:bldP spid="367643" grpId="0" animBg="1"/>
      <p:bldP spid="367643" grpId="1" animBg="1"/>
      <p:bldP spid="367644" grpId="0" animBg="1"/>
      <p:bldP spid="367644" grpId="1" animBg="1"/>
      <p:bldP spid="367645" grpId="0" animBg="1"/>
      <p:bldP spid="367645" grpId="1" animBg="1"/>
      <p:bldP spid="367646" grpId="0" animBg="1"/>
      <p:bldP spid="367646"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1"/>
          <p:cNvSpPr>
            <a:spLocks noGrp="1"/>
          </p:cNvSpPr>
          <p:nvPr>
            <p:ph idx="1"/>
          </p:nvPr>
        </p:nvSpPr>
        <p:spPr>
          <a:xfrm>
            <a:off x="1191685" y="1844675"/>
            <a:ext cx="5911849" cy="4114800"/>
          </a:xfrm>
        </p:spPr>
        <p:txBody>
          <a:bodyPr/>
          <a:lstStyle/>
          <a:p>
            <a:r>
              <a:rPr lang="zh-CN" altLang="en-US" b="1" smtClean="0"/>
              <a:t>多</a:t>
            </a:r>
            <a:r>
              <a:rPr lang="zh-CN" altLang="zh-CN" b="1" smtClean="0"/>
              <a:t>散射项</a:t>
            </a:r>
            <a:endParaRPr lang="en-US" altLang="zh-CN" b="1" smtClean="0"/>
          </a:p>
          <a:p>
            <a:pPr lvl="1"/>
            <a:r>
              <a:rPr lang="zh-CN" altLang="zh-CN" smtClean="0"/>
              <a:t>偶极光源</a:t>
            </a:r>
            <a:endParaRPr lang="en-US" altLang="zh-CN" smtClean="0"/>
          </a:p>
          <a:p>
            <a:pPr lvl="2"/>
            <a:r>
              <a:rPr lang="zh-CN" altLang="zh-CN" smtClean="0"/>
              <a:t>正极点光源在材质表面上方的</a:t>
            </a:r>
            <a:r>
              <a:rPr lang="en-US" altLang="zh-CN" smtClean="0"/>
              <a:t>z</a:t>
            </a:r>
            <a:r>
              <a:rPr lang="en-US" altLang="zh-CN" baseline="-25000" smtClean="0"/>
              <a:t>v</a:t>
            </a:r>
            <a:r>
              <a:rPr lang="zh-CN" altLang="zh-CN" smtClean="0"/>
              <a:t>处，</a:t>
            </a:r>
            <a:endParaRPr lang="en-US" altLang="zh-CN" smtClean="0"/>
          </a:p>
          <a:p>
            <a:pPr lvl="2"/>
            <a:r>
              <a:rPr lang="zh-CN" altLang="zh-CN" smtClean="0"/>
              <a:t>负极点光源在材质表面下方的</a:t>
            </a:r>
            <a:r>
              <a:rPr lang="en-US" altLang="zh-CN" smtClean="0"/>
              <a:t>z</a:t>
            </a:r>
            <a:r>
              <a:rPr lang="en-US" altLang="zh-CN" baseline="-25000" smtClean="0"/>
              <a:t>r</a:t>
            </a:r>
            <a:r>
              <a:rPr lang="zh-CN" altLang="zh-CN" smtClean="0"/>
              <a:t>处</a:t>
            </a:r>
            <a:endParaRPr lang="en-US" altLang="zh-CN" b="1" smtClean="0"/>
          </a:p>
          <a:p>
            <a:pPr lvl="1"/>
            <a:r>
              <a:rPr lang="zh-CN" altLang="en-US" b="1" smtClean="0"/>
              <a:t>多散射项的计算公式</a:t>
            </a:r>
          </a:p>
        </p:txBody>
      </p:sp>
      <p:sp>
        <p:nvSpPr>
          <p:cNvPr id="70660"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0661"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066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0663" name="Rectangle 6"/>
          <p:cNvSpPr>
            <a:spLocks noChangeArrowheads="1"/>
          </p:cNvSpPr>
          <p:nvPr/>
        </p:nvSpPr>
        <p:spPr bwMode="auto">
          <a:xfrm>
            <a:off x="203200"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066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70665" name="Picture 2" descr="3"/>
          <p:cNvPicPr>
            <a:picLocks noChangeAspect="1" noChangeArrowheads="1"/>
          </p:cNvPicPr>
          <p:nvPr/>
        </p:nvPicPr>
        <p:blipFill>
          <a:blip r:embed="rId4">
            <a:extLst>
              <a:ext uri="{28A0092B-C50C-407E-A947-70E740481C1C}">
                <a14:useLocalDpi xmlns:a14="http://schemas.microsoft.com/office/drawing/2010/main" val="0"/>
              </a:ext>
            </a:extLst>
          </a:blip>
          <a:srcRect l="6918" r="7347"/>
          <a:stretch>
            <a:fillRect/>
          </a:stretch>
        </p:blipFill>
        <p:spPr bwMode="auto">
          <a:xfrm>
            <a:off x="7032104" y="1268760"/>
            <a:ext cx="5063067" cy="370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0667" name="对象 7"/>
          <p:cNvGraphicFramePr>
            <a:graphicFrameLocks noChangeAspect="1"/>
          </p:cNvGraphicFramePr>
          <p:nvPr/>
        </p:nvGraphicFramePr>
        <p:xfrm>
          <a:off x="2256367" y="5229226"/>
          <a:ext cx="8631767" cy="1008063"/>
        </p:xfrm>
        <a:graphic>
          <a:graphicData uri="http://schemas.openxmlformats.org/presentationml/2006/ole">
            <mc:AlternateContent xmlns:mc="http://schemas.openxmlformats.org/markup-compatibility/2006">
              <mc:Choice xmlns:v="urn:schemas-microsoft-com:vml" Requires="v">
                <p:oleObj spid="_x0000_s134182" name="Equation" r:id="rId5" imgW="2489200" imgH="393700" progId="Equation.DSMT4">
                  <p:embed/>
                </p:oleObj>
              </mc:Choice>
              <mc:Fallback>
                <p:oleObj name="Equation" r:id="rId5" imgW="24892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367" y="5229226"/>
                        <a:ext cx="8631767"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4.2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光照计算</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2982342"/>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 Box 4"/>
          <p:cNvSpPr txBox="1">
            <a:spLocks noChangeArrowheads="1"/>
          </p:cNvSpPr>
          <p:nvPr/>
        </p:nvSpPr>
        <p:spPr bwMode="auto">
          <a:xfrm>
            <a:off x="1246718" y="5589588"/>
            <a:ext cx="969644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t>人的皮肤材质光照效果模拟 </a:t>
            </a:r>
            <a:r>
              <a:rPr lang="en-US" altLang="zh-CN" b="1"/>
              <a:t>(a)</a:t>
            </a:r>
            <a:r>
              <a:rPr lang="en-US" altLang="zh-CN" b="1" i="1"/>
              <a:t> BRDF</a:t>
            </a:r>
            <a:r>
              <a:rPr lang="zh-CN" altLang="en-US" b="1"/>
              <a:t>模型</a:t>
            </a:r>
            <a:r>
              <a:rPr lang="zh-CN" altLang="en-US" b="1" i="1"/>
              <a:t>  </a:t>
            </a:r>
            <a:r>
              <a:rPr lang="en-US" altLang="zh-CN" b="1"/>
              <a:t>(b) BSSRDF</a:t>
            </a:r>
            <a:r>
              <a:rPr lang="zh-CN" altLang="en-US" b="1"/>
              <a:t>模型</a:t>
            </a:r>
          </a:p>
        </p:txBody>
      </p:sp>
      <p:pic>
        <p:nvPicPr>
          <p:cNvPr id="7168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5734" y="1989138"/>
            <a:ext cx="10801351" cy="3376612"/>
          </a:xfrm>
          <a:noFill/>
        </p:spPr>
      </p:pic>
      <p:sp>
        <p:nvSpPr>
          <p:cNvPr id="6"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4.2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光照计算</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9186052"/>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912285" y="5913438"/>
            <a:ext cx="969644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b="1" dirty="0"/>
              <a:t>光与皮肤的交互作用</a:t>
            </a:r>
          </a:p>
        </p:txBody>
      </p:sp>
      <p:pic>
        <p:nvPicPr>
          <p:cNvPr id="72708"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39484" y="1628776"/>
            <a:ext cx="6288616" cy="4010025"/>
          </a:xfrm>
          <a:noFill/>
        </p:spPr>
      </p:pic>
      <p:sp>
        <p:nvSpPr>
          <p:cNvPr id="6"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4.2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BSSRDF</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光照计算</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6030764"/>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BTDF</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5" name="Rectangle 3"/>
          <p:cNvSpPr>
            <a:spLocks noGrp="1" noChangeArrowheads="1"/>
          </p:cNvSpPr>
          <p:nvPr>
            <p:ph type="body" idx="1"/>
          </p:nvPr>
        </p:nvSpPr>
        <p:spPr>
          <a:xfrm>
            <a:off x="935039" y="1592263"/>
            <a:ext cx="6817146" cy="4114800"/>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Bidirectional Transmitted Distribution Function</a:t>
            </a:r>
          </a:p>
        </p:txBody>
      </p:sp>
      <p:pic>
        <p:nvPicPr>
          <p:cNvPr id="6" name="图片 3" descr="http://upload.wikimedia.org/wikipedia/en/thumb/d/d8/BSDF05_800.png/280px-BSDF05_800.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260648"/>
            <a:ext cx="4392488" cy="6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82829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fade">
                                      <p:cBhvr>
                                        <p:cTn id="7" dur="500"/>
                                        <p:tgtEl>
                                          <p:spTgt spid="410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animBg="1"/>
      <p:bldP spid="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normAutofit/>
          </a:bodyPr>
          <a:lstStyle/>
          <a:p>
            <a:pPr lvl="1" eaLnBrk="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4.4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BSDF</a:t>
            </a:r>
          </a:p>
        </p:txBody>
      </p:sp>
      <p:sp>
        <p:nvSpPr>
          <p:cNvPr id="410627" name="Rectangle 3"/>
          <p:cNvSpPr>
            <a:spLocks noGrp="1" noChangeArrowheads="1"/>
          </p:cNvSpPr>
          <p:nvPr>
            <p:ph type="body" idx="1"/>
          </p:nvPr>
        </p:nvSpPr>
        <p:spPr/>
        <p:txBody>
          <a:bodyPr/>
          <a:lstStyle/>
          <a:p>
            <a:pPr marL="717550" lvl="1" indent="-342900" eaLnBrk="1"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BSSRDF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考虑的是光的反射，而没有考虑光的传输。</a:t>
            </a:r>
          </a:p>
          <a:p>
            <a:pPr marL="717550" lvl="1" indent="-342900" eaLnBrk="1" hangingPunct="0">
              <a:lnSpc>
                <a:spcPct val="120000"/>
              </a:lnSpc>
              <a:spcBef>
                <a:spcPts val="1800"/>
              </a:spcBef>
              <a:buFont typeface="Wingdings" panose="05000000000000000000" pitchFamily="2" charset="2"/>
              <a:buChar char="Ø"/>
              <a:defRPr/>
            </a:pPr>
            <a:r>
              <a:rPr lang="zh-CN" altLang="en-US" sz="2700" b="1" dirty="0" smtClean="0">
                <a:solidFill>
                  <a:schemeClr val="bg2">
                    <a:lumMod val="50000"/>
                  </a:schemeClr>
                </a:solidFill>
                <a:latin typeface="微软雅黑" panose="020B0503020204020204" pitchFamily="34" charset="-122"/>
                <a:ea typeface="微软雅黑" panose="020B0503020204020204" pitchFamily="34" charset="-122"/>
              </a:rPr>
              <a:t>为了</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处理传输，对于一个表面，需要定义</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2</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个</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2</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个</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BRTF (T</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表示传输</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Transmission)</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，每侧各</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1</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个</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它们构成</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BSDF (S</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表示</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Scattering)</a:t>
            </a:r>
          </a:p>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BSDF= BRDF + BTDF</a:t>
            </a:r>
            <a:endParaRPr lang="zh-CN" altLang="zh-CN" sz="2700" b="1" dirty="0">
              <a:solidFill>
                <a:schemeClr val="bg2">
                  <a:lumMod val="50000"/>
                </a:schemeClr>
              </a:solidFill>
              <a:latin typeface="微软雅黑" panose="020B0503020204020204" pitchFamily="34" charset="-122"/>
              <a:ea typeface="微软雅黑" panose="020B0503020204020204" pitchFamily="34" charset="-122"/>
            </a:endParaRPr>
          </a:p>
          <a:p>
            <a:pPr marL="342900" indent="-342900" eaLnBrk="1" hangingPunct="1"/>
            <a:endParaRPr lang="zh-CN" altLang="en-US" sz="2800" b="1" dirty="0" smtClean="0">
              <a:latin typeface="Times New Roman" pitchFamily="18" charset="0"/>
            </a:endParaRPr>
          </a:p>
        </p:txBody>
      </p:sp>
    </p:spTree>
    <p:extLst>
      <p:ext uri="{BB962C8B-B14F-4D97-AF65-F5344CB8AC3E}">
        <p14:creationId xmlns:p14="http://schemas.microsoft.com/office/powerpoint/2010/main" val="2020688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fade">
                                      <p:cBhvr>
                                        <p:cTn id="7" dur="500"/>
                                        <p:tgtEl>
                                          <p:spTgt spid="410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627">
                                            <p:txEl>
                                              <p:pRg st="0" end="0"/>
                                            </p:txEl>
                                          </p:spTgt>
                                        </p:tgtEl>
                                        <p:attrNameLst>
                                          <p:attrName>style.visibility</p:attrName>
                                        </p:attrNameLst>
                                      </p:cBhvr>
                                      <p:to>
                                        <p:strVal val="visible"/>
                                      </p:to>
                                    </p:set>
                                    <p:animEffect transition="in" filter="fade">
                                      <p:cBhvr>
                                        <p:cTn id="12" dur="500"/>
                                        <p:tgtEl>
                                          <p:spTgt spid="41062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0627">
                                            <p:txEl>
                                              <p:pRg st="1" end="1"/>
                                            </p:txEl>
                                          </p:spTgt>
                                        </p:tgtEl>
                                        <p:attrNameLst>
                                          <p:attrName>style.visibility</p:attrName>
                                        </p:attrNameLst>
                                      </p:cBhvr>
                                      <p:to>
                                        <p:strVal val="visible"/>
                                      </p:to>
                                    </p:set>
                                    <p:animEffect transition="in" filter="fade">
                                      <p:cBhvr>
                                        <p:cTn id="15" dur="500"/>
                                        <p:tgtEl>
                                          <p:spTgt spid="41062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0627">
                                            <p:txEl>
                                              <p:pRg st="2" end="2"/>
                                            </p:txEl>
                                          </p:spTgt>
                                        </p:tgtEl>
                                        <p:attrNameLst>
                                          <p:attrName>style.visibility</p:attrName>
                                        </p:attrNameLst>
                                      </p:cBhvr>
                                      <p:to>
                                        <p:strVal val="visible"/>
                                      </p:to>
                                    </p:set>
                                    <p:animEffect transition="in" filter="fade">
                                      <p:cBhvr>
                                        <p:cTn id="18" dur="500"/>
                                        <p:tgtEl>
                                          <p:spTgt spid="4106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animBg="1"/>
      <p:bldP spid="41062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7" name="Rectangle 3"/>
          <p:cNvSpPr>
            <a:spLocks noGrp="1" noChangeArrowheads="1"/>
          </p:cNvSpPr>
          <p:nvPr>
            <p:ph type="body" idx="1"/>
          </p:nvPr>
        </p:nvSpPr>
        <p:spPr>
          <a:xfrm>
            <a:off x="839416" y="1412776"/>
            <a:ext cx="10215033" cy="4114800"/>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Full 3D BSDF </a:t>
            </a:r>
            <a:r>
              <a:rPr lang="en-US" altLang="zh-CN" sz="2700" b="1" dirty="0" err="1">
                <a:solidFill>
                  <a:schemeClr val="bg2">
                    <a:lumMod val="50000"/>
                  </a:schemeClr>
                </a:solidFill>
                <a:latin typeface="微软雅黑" panose="020B0503020204020204" pitchFamily="34" charset="-122"/>
                <a:ea typeface="微软雅黑" panose="020B0503020204020204" pitchFamily="34" charset="-122"/>
              </a:rPr>
              <a:t>Spectroradiometer</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 [3]</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105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89" y="2121535"/>
            <a:ext cx="5218525" cy="411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059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2133945"/>
            <a:ext cx="4559876"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0598" name="TextBox 1"/>
          <p:cNvSpPr txBox="1">
            <a:spLocks noChangeArrowheads="1"/>
          </p:cNvSpPr>
          <p:nvPr/>
        </p:nvSpPr>
        <p:spPr bwMode="auto">
          <a:xfrm>
            <a:off x="0" y="6381750"/>
            <a:ext cx="12192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lang="en-US" altLang="zh-CN" sz="1400" dirty="0">
                <a:solidFill>
                  <a:schemeClr val="bg2">
                    <a:lumMod val="50000"/>
                  </a:schemeClr>
                </a:solidFill>
              </a:rPr>
              <a:t>[3] </a:t>
            </a:r>
            <a:r>
              <a:rPr lang="en-US" altLang="zh-CN" sz="1400" dirty="0" err="1">
                <a:solidFill>
                  <a:schemeClr val="bg2">
                    <a:lumMod val="50000"/>
                  </a:schemeClr>
                </a:solidFill>
              </a:rPr>
              <a:t>Leloup</a:t>
            </a:r>
            <a:r>
              <a:rPr lang="en-US" altLang="zh-CN" sz="1400" dirty="0">
                <a:solidFill>
                  <a:schemeClr val="bg2">
                    <a:lumMod val="50000"/>
                  </a:schemeClr>
                </a:solidFill>
              </a:rPr>
              <a:t> </a:t>
            </a:r>
            <a:r>
              <a:rPr lang="en-US" altLang="zh-CN" sz="1400" dirty="0" err="1">
                <a:solidFill>
                  <a:schemeClr val="bg2">
                    <a:lumMod val="50000"/>
                  </a:schemeClr>
                </a:solidFill>
              </a:rPr>
              <a:t>Frédéric</a:t>
            </a:r>
            <a:r>
              <a:rPr lang="en-US" altLang="zh-CN" sz="1400" dirty="0">
                <a:solidFill>
                  <a:schemeClr val="bg2">
                    <a:lumMod val="50000"/>
                  </a:schemeClr>
                </a:solidFill>
              </a:rPr>
              <a:t>, De </a:t>
            </a:r>
            <a:r>
              <a:rPr lang="en-US" altLang="zh-CN" sz="1400" dirty="0" err="1">
                <a:solidFill>
                  <a:schemeClr val="bg2">
                    <a:lumMod val="50000"/>
                  </a:schemeClr>
                </a:solidFill>
              </a:rPr>
              <a:t>Waele</a:t>
            </a:r>
            <a:r>
              <a:rPr lang="en-US" altLang="zh-CN" sz="1400" dirty="0">
                <a:solidFill>
                  <a:schemeClr val="bg2">
                    <a:lumMod val="50000"/>
                  </a:schemeClr>
                </a:solidFill>
              </a:rPr>
              <a:t> Tom, </a:t>
            </a:r>
            <a:r>
              <a:rPr lang="en-US" altLang="zh-CN" sz="1400" dirty="0" err="1">
                <a:solidFill>
                  <a:schemeClr val="bg2">
                    <a:lumMod val="50000"/>
                  </a:schemeClr>
                </a:solidFill>
              </a:rPr>
              <a:t>Versluys</a:t>
            </a:r>
            <a:r>
              <a:rPr lang="en-US" altLang="zh-CN" sz="1400" dirty="0">
                <a:solidFill>
                  <a:schemeClr val="bg2">
                    <a:lumMod val="50000"/>
                  </a:schemeClr>
                </a:solidFill>
              </a:rPr>
              <a:t> </a:t>
            </a:r>
            <a:r>
              <a:rPr lang="en-US" altLang="zh-CN" sz="1400" dirty="0" err="1">
                <a:solidFill>
                  <a:schemeClr val="bg2">
                    <a:lumMod val="50000"/>
                  </a:schemeClr>
                </a:solidFill>
              </a:rPr>
              <a:t>Jorg</a:t>
            </a:r>
            <a:r>
              <a:rPr lang="en-US" altLang="zh-CN" sz="1400" dirty="0">
                <a:solidFill>
                  <a:schemeClr val="bg2">
                    <a:lumMod val="50000"/>
                  </a:schemeClr>
                </a:solidFill>
              </a:rPr>
              <a:t>, ETC. </a:t>
            </a:r>
            <a:r>
              <a:rPr lang="en-US" altLang="zh-CN" sz="1400" b="1" dirty="0">
                <a:solidFill>
                  <a:schemeClr val="bg2">
                    <a:lumMod val="50000"/>
                  </a:schemeClr>
                </a:solidFill>
              </a:rPr>
              <a:t>Full 3D BSDF Spectroradiometer.</a:t>
            </a:r>
            <a:r>
              <a:rPr lang="en-US" altLang="zh-CN" sz="1400" dirty="0">
                <a:solidFill>
                  <a:schemeClr val="bg2">
                    <a:lumMod val="50000"/>
                  </a:schemeClr>
                </a:solidFill>
              </a:rPr>
              <a:t>75 Years of the CIE Standard Colorimetric Observer, location: Ottawa, Canada date:16-17 May 2006</a:t>
            </a:r>
            <a:endParaRPr lang="zh-CN" altLang="en-US" sz="1400" dirty="0">
              <a:solidFill>
                <a:schemeClr val="bg2">
                  <a:lumMod val="50000"/>
                </a:schemeClr>
              </a:solidFill>
            </a:endParaRPr>
          </a:p>
          <a:p>
            <a:pPr eaLnBrk="1" hangingPunct="1"/>
            <a:endParaRPr lang="zh-CN" altLang="en-US" dirty="0"/>
          </a:p>
        </p:txBody>
      </p:sp>
      <p:sp>
        <p:nvSpPr>
          <p:cNvPr id="8" name="Rectangle 2"/>
          <p:cNvSpPr>
            <a:spLocks noGrp="1" noChangeArrowheads="1"/>
          </p:cNvSpPr>
          <p:nvPr>
            <p:ph type="title"/>
          </p:nvPr>
        </p:nvSpPr>
        <p:spPr>
          <a:xfrm>
            <a:off x="838418" y="365125"/>
            <a:ext cx="10515164" cy="1325563"/>
          </a:xfrm>
        </p:spPr>
        <p:txBody>
          <a:bodyPr>
            <a:normAutofit/>
          </a:bodyPr>
          <a:lstStyle/>
          <a:p>
            <a:pPr lvl="1" eaLnBrk="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4.4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BSDF</a:t>
            </a:r>
          </a:p>
        </p:txBody>
      </p:sp>
    </p:spTree>
    <p:extLst>
      <p:ext uri="{BB962C8B-B14F-4D97-AF65-F5344CB8AC3E}">
        <p14:creationId xmlns:p14="http://schemas.microsoft.com/office/powerpoint/2010/main" val="28816289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627">
                                            <p:txEl>
                                              <p:pRg st="0" end="0"/>
                                            </p:txEl>
                                          </p:spTgt>
                                        </p:tgtEl>
                                        <p:attrNameLst>
                                          <p:attrName>style.visibility</p:attrName>
                                        </p:attrNameLst>
                                      </p:cBhvr>
                                      <p:to>
                                        <p:strVal val="visible"/>
                                      </p:to>
                                    </p:set>
                                    <p:animEffect transition="in" filter="fade">
                                      <p:cBhvr>
                                        <p:cTn id="7" dur="500"/>
                                        <p:tgtEl>
                                          <p:spTgt spid="410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build="p"/>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4.5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HTSG BRDF</a:t>
            </a:r>
          </a:p>
        </p:txBody>
      </p:sp>
      <p:sp>
        <p:nvSpPr>
          <p:cNvPr id="74755" name="Rectangle 3"/>
          <p:cNvSpPr>
            <a:spLocks noGrp="1" noChangeArrowheads="1"/>
          </p:cNvSpPr>
          <p:nvPr>
            <p:ph type="body" idx="1"/>
          </p:nvPr>
        </p:nvSpPr>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采用</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height correlation</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的</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HTSG BRDF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模型，可能是目前最全面的</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模型，该模型可以模拟很多物理现象。但缺点是计算量较费。</a:t>
            </a:r>
          </a:p>
          <a:p>
            <a:pPr marL="717550" lvl="1" indent="-342900" hangingPunct="0">
              <a:lnSpc>
                <a:spcPct val="120000"/>
              </a:lnSpc>
              <a:spcBef>
                <a:spcPts val="1800"/>
              </a:spcBef>
              <a:buFont typeface="Wingdings" panose="05000000000000000000" pitchFamily="2" charset="2"/>
              <a:buChar char="Ø"/>
              <a:defRPr/>
            </a:pPr>
            <a:r>
              <a:rPr lang="zh-CN" altLang="en-US" sz="2700" b="1" dirty="0" smtClean="0">
                <a:solidFill>
                  <a:schemeClr val="bg2">
                    <a:lumMod val="50000"/>
                  </a:schemeClr>
                </a:solidFill>
                <a:latin typeface="微软雅黑" panose="020B0503020204020204" pitchFamily="34" charset="-122"/>
                <a:ea typeface="微软雅黑" panose="020B0503020204020204" pitchFamily="34" charset="-122"/>
              </a:rPr>
              <a:t>参考</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a:t>
            </a:r>
          </a:p>
          <a:p>
            <a:pPr marL="342900" indent="-342900" eaLnBrk="1" hangingPunct="1">
              <a:buFont typeface="Wingdings" pitchFamily="2" charset="2"/>
              <a:buNone/>
            </a:pPr>
            <a:r>
              <a:rPr lang="zh-CN" altLang="en-US" sz="2800" b="1" dirty="0" smtClean="0">
                <a:latin typeface="Times New Roman" pitchFamily="18" charset="0"/>
              </a:rPr>
              <a:t>    </a:t>
            </a:r>
            <a:r>
              <a:rPr lang="en-US" altLang="zh-CN" sz="2000" b="1" dirty="0" smtClean="0">
                <a:solidFill>
                  <a:schemeClr val="bg2">
                    <a:lumMod val="50000"/>
                  </a:schemeClr>
                </a:solidFill>
                <a:latin typeface="Times New Roman" pitchFamily="18" charset="0"/>
              </a:rPr>
              <a:t>He XD, Torrance KE, </a:t>
            </a:r>
            <a:r>
              <a:rPr lang="en-US" altLang="zh-CN" sz="2000" b="1" dirty="0" err="1" smtClean="0">
                <a:solidFill>
                  <a:schemeClr val="bg2">
                    <a:lumMod val="50000"/>
                  </a:schemeClr>
                </a:solidFill>
                <a:latin typeface="Times New Roman" pitchFamily="18" charset="0"/>
              </a:rPr>
              <a:t>Sillion</a:t>
            </a:r>
            <a:r>
              <a:rPr lang="en-US" altLang="zh-CN" sz="2000" b="1" dirty="0" smtClean="0">
                <a:solidFill>
                  <a:schemeClr val="bg2">
                    <a:lumMod val="50000"/>
                  </a:schemeClr>
                </a:solidFill>
                <a:latin typeface="Times New Roman" pitchFamily="18" charset="0"/>
              </a:rPr>
              <a:t> FX, Greenberg, DP. “A Compressive Physical Mode for Light Reflection” </a:t>
            </a:r>
            <a:r>
              <a:rPr lang="zh-CN" altLang="en-US" sz="2000" b="1" dirty="0" smtClean="0">
                <a:solidFill>
                  <a:schemeClr val="bg2">
                    <a:lumMod val="50000"/>
                  </a:schemeClr>
                </a:solidFill>
                <a:latin typeface="Times New Roman" pitchFamily="18" charset="0"/>
              </a:rPr>
              <a:t>，</a:t>
            </a:r>
            <a:r>
              <a:rPr lang="en-US" altLang="zh-CN" sz="2000" b="1" i="1" dirty="0" smtClean="0">
                <a:solidFill>
                  <a:schemeClr val="bg2">
                    <a:lumMod val="50000"/>
                  </a:schemeClr>
                </a:solidFill>
                <a:latin typeface="Times New Roman" pitchFamily="18" charset="0"/>
              </a:rPr>
              <a:t>Siggraph’91</a:t>
            </a:r>
            <a:r>
              <a:rPr lang="en-US" altLang="zh-CN" sz="2000" b="1" dirty="0" smtClean="0">
                <a:solidFill>
                  <a:schemeClr val="bg2">
                    <a:lumMod val="50000"/>
                  </a:schemeClr>
                </a:solidFill>
                <a:latin typeface="Times New Roman" pitchFamily="18" charset="0"/>
              </a:rPr>
              <a:t>, 1991, pp.175-186.</a:t>
            </a:r>
          </a:p>
        </p:txBody>
      </p:sp>
    </p:spTree>
    <p:extLst>
      <p:ext uri="{BB962C8B-B14F-4D97-AF65-F5344CB8AC3E}">
        <p14:creationId xmlns:p14="http://schemas.microsoft.com/office/powerpoint/2010/main" val="1299714310"/>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a:xfrm>
            <a:off x="767408" y="260648"/>
            <a:ext cx="9544049" cy="1412875"/>
          </a:xfrm>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考虑各向异性</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(Anisotropy)</a:t>
            </a:r>
          </a:p>
        </p:txBody>
      </p:sp>
      <p:sp>
        <p:nvSpPr>
          <p:cNvPr id="378883" name="Rectangle 3"/>
          <p:cNvSpPr>
            <a:spLocks noGrp="1" noChangeArrowheads="1"/>
          </p:cNvSpPr>
          <p:nvPr>
            <p:ph type="body" sz="half" idx="1"/>
          </p:nvPr>
        </p:nvSpPr>
        <p:spPr>
          <a:xfrm>
            <a:off x="767408" y="1340768"/>
            <a:ext cx="10585176" cy="4114800"/>
          </a:xfrm>
        </p:spPr>
        <p:txBody>
          <a:bodyPr>
            <a:normAutofit/>
          </a:bodyPr>
          <a:lstStyle/>
          <a:p>
            <a:pPr marL="717550" lvl="1" indent="-342900" eaLnBrk="1" hangingPunct="0">
              <a:lnSpc>
                <a:spcPct val="12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如果视点和光源固定不动，若物体绕其法向旋转时其外观发生改变，则该材料是各向异性的。很多物体是各向异性的，如上了油漆的木头、布、毛发等。</a:t>
            </a:r>
          </a:p>
        </p:txBody>
      </p:sp>
      <p:pic>
        <p:nvPicPr>
          <p:cNvPr id="378884" name="Picture 4" descr="1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19536" y="3068960"/>
            <a:ext cx="8930217" cy="3384376"/>
          </a:xfrm>
          <a:noFill/>
        </p:spPr>
      </p:pic>
    </p:spTree>
    <p:extLst>
      <p:ext uri="{BB962C8B-B14F-4D97-AF65-F5344CB8AC3E}">
        <p14:creationId xmlns:p14="http://schemas.microsoft.com/office/powerpoint/2010/main" val="42657140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8882"/>
                                        </p:tgtEl>
                                        <p:attrNameLst>
                                          <p:attrName>style.visibility</p:attrName>
                                        </p:attrNameLst>
                                      </p:cBhvr>
                                      <p:to>
                                        <p:strVal val="visible"/>
                                      </p:to>
                                    </p:set>
                                    <p:animEffect transition="in" filter="fade">
                                      <p:cBhvr>
                                        <p:cTn id="7" dur="500"/>
                                        <p:tgtEl>
                                          <p:spTgt spid="378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8883">
                                            <p:txEl>
                                              <p:pRg st="0" end="0"/>
                                            </p:txEl>
                                          </p:spTgt>
                                        </p:tgtEl>
                                        <p:attrNameLst>
                                          <p:attrName>style.visibility</p:attrName>
                                        </p:attrNameLst>
                                      </p:cBhvr>
                                      <p:to>
                                        <p:strVal val="visible"/>
                                      </p:to>
                                    </p:set>
                                    <p:animEffect transition="in" filter="fade">
                                      <p:cBhvr>
                                        <p:cTn id="12" dur="500"/>
                                        <p:tgtEl>
                                          <p:spTgt spid="37888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78884"/>
                                        </p:tgtEl>
                                        <p:attrNameLst>
                                          <p:attrName>style.visibility</p:attrName>
                                        </p:attrNameLst>
                                      </p:cBhvr>
                                      <p:to>
                                        <p:strVal val="visible"/>
                                      </p:to>
                                    </p:set>
                                    <p:animEffect transition="in" filter="fade">
                                      <p:cBhvr>
                                        <p:cTn id="15" dur="500"/>
                                        <p:tgtEl>
                                          <p:spTgt spid="378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2" grpId="0" animBg="1"/>
      <p:bldP spid="37888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sz="half" idx="1"/>
          </p:nvPr>
        </p:nvSpPr>
        <p:spPr>
          <a:xfrm>
            <a:off x="767408" y="1484784"/>
            <a:ext cx="10852151" cy="4498975"/>
          </a:xfrm>
        </p:spPr>
        <p:txBody>
          <a:bodyPr/>
          <a:lstStyle/>
          <a:p>
            <a:pPr marL="717550" lvl="1" indent="-342900" eaLnBrk="1" hangingPunct="0">
              <a:lnSpc>
                <a:spcPct val="120000"/>
              </a:lnSpc>
              <a:spcBef>
                <a:spcPts val="1800"/>
              </a:spcBef>
              <a:buFont typeface="Wingdings" panose="05000000000000000000" pitchFamily="2" charset="2"/>
              <a:buChar char="Ø"/>
              <a:defRPr/>
            </a:pP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一个简化的各向异性</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模型</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镜面部分</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为：</a:t>
            </a:r>
          </a:p>
          <a:p>
            <a:pPr marL="342900" indent="-342900" eaLnBrk="1" hangingPunct="1"/>
            <a:endParaRPr lang="zh-CN" altLang="en-US" sz="2400" b="1" dirty="0" smtClean="0">
              <a:latin typeface="Times New Roman" pitchFamily="18" charset="0"/>
            </a:endParaRPr>
          </a:p>
          <a:p>
            <a:pPr marL="342900" indent="-342900" eaLnBrk="1" hangingPunct="1"/>
            <a:endParaRPr lang="zh-CN" altLang="en-US" sz="2400" b="1" dirty="0" smtClean="0">
              <a:latin typeface="Times New Roman" pitchFamily="18" charset="0"/>
            </a:endParaRPr>
          </a:p>
          <a:p>
            <a:pPr marL="342900" indent="-342900" eaLnBrk="1" hangingPunct="1"/>
            <a:endParaRPr lang="zh-CN" altLang="en-US" sz="2400" b="1" dirty="0" smtClean="0">
              <a:latin typeface="Times New Roman" pitchFamily="18" charset="0"/>
            </a:endParaRPr>
          </a:p>
          <a:p>
            <a:pPr marL="714375" indent="-342900" eaLnBrk="1" hangingPunct="1">
              <a:lnSpc>
                <a:spcPct val="150000"/>
              </a:lnSpc>
              <a:buFont typeface="Wingdings" pitchFamily="2" charset="2"/>
              <a:buNone/>
            </a:pPr>
            <a:r>
              <a:rPr lang="zh-CN" altLang="en-US" sz="2400" b="1" dirty="0" smtClean="0">
                <a:latin typeface="Times New Roman" pitchFamily="18" charset="0"/>
              </a:rPr>
              <a:t>    </a:t>
            </a:r>
            <a:r>
              <a:rPr lang="zh-CN" altLang="en-US" sz="2200" b="1" dirty="0" smtClean="0">
                <a:solidFill>
                  <a:schemeClr val="bg2">
                    <a:lumMod val="50000"/>
                  </a:schemeClr>
                </a:solidFill>
                <a:latin typeface="Times New Roman" pitchFamily="18" charset="0"/>
              </a:rPr>
              <a:t>其中</a:t>
            </a:r>
            <a:r>
              <a:rPr lang="en-US" altLang="zh-CN" sz="2200" i="1" dirty="0" err="1" smtClean="0">
                <a:solidFill>
                  <a:schemeClr val="bg2">
                    <a:lumMod val="50000"/>
                  </a:schemeClr>
                </a:solidFill>
                <a:latin typeface="Times New Roman" pitchFamily="18" charset="0"/>
              </a:rPr>
              <a:t>m</a:t>
            </a:r>
            <a:r>
              <a:rPr lang="en-US" altLang="zh-CN" sz="2200" i="1" baseline="-25000" dirty="0" err="1" smtClean="0">
                <a:solidFill>
                  <a:schemeClr val="bg2">
                    <a:lumMod val="50000"/>
                  </a:schemeClr>
                </a:solidFill>
                <a:latin typeface="Times New Roman" pitchFamily="18" charset="0"/>
              </a:rPr>
              <a:t>spec</a:t>
            </a:r>
            <a:r>
              <a:rPr lang="zh-CN" altLang="en-US" sz="2200" b="1" dirty="0" smtClean="0">
                <a:solidFill>
                  <a:schemeClr val="bg2">
                    <a:lumMod val="50000"/>
                  </a:schemeClr>
                </a:solidFill>
                <a:latin typeface="Times New Roman" pitchFamily="18" charset="0"/>
              </a:rPr>
              <a:t>为材料的镜面系数， </a:t>
            </a:r>
            <a:r>
              <a:rPr lang="en-US" altLang="zh-CN" sz="2200" i="1" dirty="0" err="1" smtClean="0">
                <a:solidFill>
                  <a:schemeClr val="bg2">
                    <a:lumMod val="50000"/>
                  </a:schemeClr>
                </a:solidFill>
                <a:latin typeface="Times New Roman" pitchFamily="18" charset="0"/>
              </a:rPr>
              <a:t>m</a:t>
            </a:r>
            <a:r>
              <a:rPr lang="en-US" altLang="zh-CN" sz="2200" i="1" baseline="-25000" dirty="0" err="1" smtClean="0">
                <a:solidFill>
                  <a:schemeClr val="bg2">
                    <a:lumMod val="50000"/>
                  </a:schemeClr>
                </a:solidFill>
                <a:latin typeface="Times New Roman" pitchFamily="18" charset="0"/>
              </a:rPr>
              <a:t>shi</a:t>
            </a:r>
            <a:r>
              <a:rPr lang="zh-CN" altLang="en-US" sz="2200" b="1" dirty="0" smtClean="0">
                <a:solidFill>
                  <a:schemeClr val="bg2">
                    <a:lumMod val="50000"/>
                  </a:schemeClr>
                </a:solidFill>
                <a:latin typeface="Times New Roman" pitchFamily="18" charset="0"/>
              </a:rPr>
              <a:t>为会聚指数，</a:t>
            </a:r>
            <a:r>
              <a:rPr lang="en-US" altLang="zh-CN" sz="2200" b="1" dirty="0" smtClean="0">
                <a:solidFill>
                  <a:schemeClr val="bg2">
                    <a:lumMod val="50000"/>
                  </a:schemeClr>
                </a:solidFill>
                <a:latin typeface="Times New Roman" pitchFamily="18" charset="0"/>
              </a:rPr>
              <a:t>l</a:t>
            </a:r>
            <a:r>
              <a:rPr lang="zh-CN" altLang="en-US" sz="2200" b="1" dirty="0" smtClean="0">
                <a:solidFill>
                  <a:schemeClr val="bg2">
                    <a:lumMod val="50000"/>
                  </a:schemeClr>
                </a:solidFill>
                <a:latin typeface="Times New Roman" pitchFamily="18" charset="0"/>
              </a:rPr>
              <a:t>为光矢量，</a:t>
            </a:r>
            <a:r>
              <a:rPr lang="en-US" altLang="zh-CN" sz="2200" b="1" dirty="0" smtClean="0">
                <a:solidFill>
                  <a:schemeClr val="bg2">
                    <a:lumMod val="50000"/>
                  </a:schemeClr>
                </a:solidFill>
                <a:latin typeface="Times New Roman" pitchFamily="18" charset="0"/>
              </a:rPr>
              <a:t>v</a:t>
            </a:r>
            <a:r>
              <a:rPr lang="zh-CN" altLang="en-US" sz="2200" b="1" dirty="0" smtClean="0">
                <a:solidFill>
                  <a:schemeClr val="bg2">
                    <a:lumMod val="50000"/>
                  </a:schemeClr>
                </a:solidFill>
                <a:latin typeface="Times New Roman" pitchFamily="18" charset="0"/>
              </a:rPr>
              <a:t>为视线矢量，</a:t>
            </a:r>
            <a:r>
              <a:rPr lang="en-US" altLang="zh-CN" sz="2200" b="1" dirty="0" smtClean="0">
                <a:solidFill>
                  <a:schemeClr val="bg2">
                    <a:lumMod val="50000"/>
                  </a:schemeClr>
                </a:solidFill>
                <a:latin typeface="Times New Roman" pitchFamily="18" charset="0"/>
              </a:rPr>
              <a:t>t</a:t>
            </a:r>
            <a:r>
              <a:rPr lang="zh-CN" altLang="en-US" sz="2200" b="1" dirty="0" smtClean="0">
                <a:solidFill>
                  <a:schemeClr val="bg2">
                    <a:lumMod val="50000"/>
                  </a:schemeClr>
                </a:solidFill>
                <a:latin typeface="Times New Roman" pitchFamily="18" charset="0"/>
              </a:rPr>
              <a:t>为切矢量</a:t>
            </a:r>
            <a:r>
              <a:rPr lang="en-US" altLang="zh-CN" sz="2200" b="1" dirty="0" smtClean="0">
                <a:solidFill>
                  <a:schemeClr val="bg2">
                    <a:lumMod val="50000"/>
                  </a:schemeClr>
                </a:solidFill>
                <a:latin typeface="Times New Roman" pitchFamily="18" charset="0"/>
              </a:rPr>
              <a:t>(</a:t>
            </a:r>
            <a:r>
              <a:rPr lang="zh-CN" altLang="en-US" sz="2200" b="1" dirty="0" smtClean="0">
                <a:solidFill>
                  <a:schemeClr val="bg2">
                    <a:lumMod val="50000"/>
                  </a:schemeClr>
                </a:solidFill>
                <a:latin typeface="Times New Roman" pitchFamily="18" charset="0"/>
              </a:rPr>
              <a:t>与材料的方向垂直</a:t>
            </a:r>
            <a:r>
              <a:rPr lang="en-US" altLang="zh-CN" sz="2200" b="1" dirty="0" smtClean="0">
                <a:solidFill>
                  <a:schemeClr val="bg2">
                    <a:lumMod val="50000"/>
                  </a:schemeClr>
                </a:solidFill>
                <a:latin typeface="Times New Roman" pitchFamily="18" charset="0"/>
              </a:rPr>
              <a:t>)</a:t>
            </a:r>
            <a:r>
              <a:rPr lang="zh-CN" altLang="en-US" sz="2200" b="1" dirty="0" smtClean="0">
                <a:solidFill>
                  <a:schemeClr val="bg2">
                    <a:lumMod val="50000"/>
                  </a:schemeClr>
                </a:solidFill>
                <a:latin typeface="Times New Roman" pitchFamily="18" charset="0"/>
              </a:rPr>
              <a:t>。</a:t>
            </a:r>
          </a:p>
          <a:p>
            <a:pPr marL="714375" indent="-342900">
              <a:lnSpc>
                <a:spcPct val="150000"/>
              </a:lnSpc>
            </a:pPr>
            <a:r>
              <a:rPr lang="zh-CN" altLang="en-US" sz="2200" b="1" dirty="0" smtClean="0">
                <a:solidFill>
                  <a:schemeClr val="bg2">
                    <a:lumMod val="50000"/>
                  </a:schemeClr>
                </a:solidFill>
                <a:latin typeface="Times New Roman" pitchFamily="18" charset="0"/>
              </a:rPr>
              <a:t>     此时</a:t>
            </a:r>
            <a:r>
              <a:rPr lang="zh-CN" altLang="en-US" sz="2200" b="1" dirty="0">
                <a:solidFill>
                  <a:schemeClr val="bg2">
                    <a:lumMod val="50000"/>
                  </a:schemeClr>
                </a:solidFill>
                <a:latin typeface="Times New Roman" pitchFamily="18" charset="0"/>
              </a:rPr>
              <a:t>，反射辐射亮度为：</a:t>
            </a:r>
          </a:p>
          <a:p>
            <a:pPr marL="342900" indent="-342900" eaLnBrk="1" hangingPunct="1">
              <a:buFont typeface="Wingdings" pitchFamily="2" charset="2"/>
              <a:buNone/>
            </a:pPr>
            <a:endParaRPr lang="en-US" altLang="zh-CN" sz="2400" b="1" dirty="0" smtClean="0">
              <a:latin typeface="Times New Roman" pitchFamily="18" charset="0"/>
            </a:endParaRPr>
          </a:p>
        </p:txBody>
      </p:sp>
      <p:graphicFrame>
        <p:nvGraphicFramePr>
          <p:cNvPr id="76803" name="Object 3"/>
          <p:cNvGraphicFramePr>
            <a:graphicFrameLocks noGrp="1" noChangeAspect="1"/>
          </p:cNvGraphicFramePr>
          <p:nvPr>
            <p:ph sz="quarter" idx="2"/>
          </p:nvPr>
        </p:nvGraphicFramePr>
        <p:xfrm>
          <a:off x="1447800" y="2373314"/>
          <a:ext cx="9922933" cy="687387"/>
        </p:xfrm>
        <a:graphic>
          <a:graphicData uri="http://schemas.openxmlformats.org/presentationml/2006/ole">
            <mc:AlternateContent xmlns:mc="http://schemas.openxmlformats.org/markup-compatibility/2006">
              <mc:Choice xmlns:v="urn:schemas-microsoft-com:vml" Requires="v">
                <p:oleObj spid="_x0000_s135240" name="Equation" r:id="rId3" imgW="3073400" imgH="292100" progId="Equation.3">
                  <p:embed/>
                </p:oleObj>
              </mc:Choice>
              <mc:Fallback>
                <p:oleObj name="Equation" r:id="rId3" imgW="30734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373314"/>
                        <a:ext cx="9922933"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4" name="Object 4"/>
          <p:cNvGraphicFramePr>
            <a:graphicFrameLocks noGrp="1" noChangeAspect="1"/>
          </p:cNvGraphicFramePr>
          <p:nvPr>
            <p:ph sz="quarter" idx="3"/>
            <p:extLst>
              <p:ext uri="{D42A27DB-BD31-4B8C-83A1-F6EECF244321}">
                <p14:modId xmlns:p14="http://schemas.microsoft.com/office/powerpoint/2010/main" val="15411770"/>
              </p:ext>
            </p:extLst>
          </p:nvPr>
        </p:nvGraphicFramePr>
        <p:xfrm>
          <a:off x="3575720" y="5445224"/>
          <a:ext cx="4017133" cy="720080"/>
        </p:xfrm>
        <a:graphic>
          <a:graphicData uri="http://schemas.openxmlformats.org/presentationml/2006/ole">
            <mc:AlternateContent xmlns:mc="http://schemas.openxmlformats.org/markup-compatibility/2006">
              <mc:Choice xmlns:v="urn:schemas-microsoft-com:vml" Requires="v">
                <p:oleObj spid="_x0000_s135241"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720" y="5445224"/>
                        <a:ext cx="4017133" cy="720080"/>
                      </a:xfrm>
                      <a:prstGeom prst="rect">
                        <a:avLst/>
                      </a:prstGeom>
                      <a:noFill/>
                      <a:ln>
                        <a:noFill/>
                      </a:ln>
                      <a:effectLst/>
                      <a:extLst/>
                    </p:spPr>
                  </p:pic>
                </p:oleObj>
              </mc:Fallback>
            </mc:AlternateContent>
          </a:graphicData>
        </a:graphic>
      </p:graphicFrame>
      <p:sp>
        <p:nvSpPr>
          <p:cNvPr id="7" name="Rectangle 2"/>
          <p:cNvSpPr>
            <a:spLocks noGrp="1" noChangeArrowheads="1"/>
          </p:cNvSpPr>
          <p:nvPr>
            <p:ph type="title"/>
          </p:nvPr>
        </p:nvSpPr>
        <p:spPr>
          <a:xfrm>
            <a:off x="767408" y="260648"/>
            <a:ext cx="9544049" cy="1412875"/>
          </a:xfrm>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考虑各向异性</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(Anisotropy)</a:t>
            </a:r>
          </a:p>
        </p:txBody>
      </p:sp>
    </p:spTree>
    <p:extLst>
      <p:ext uri="{BB962C8B-B14F-4D97-AF65-F5344CB8AC3E}">
        <p14:creationId xmlns:p14="http://schemas.microsoft.com/office/powerpoint/2010/main" val="409932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674055" y="3789040"/>
            <a:ext cx="2855908"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BRDF</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模型实施</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5</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2555850224"/>
      </p:ext>
    </p:extLst>
  </p:cSld>
  <p:clrMapOvr>
    <a:masterClrMapping/>
  </p:clrMapOvr>
  <p:transition spd="slow" advClick="0" advTm="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body" idx="1"/>
          </p:nvPr>
        </p:nvSpPr>
        <p:spPr>
          <a:xfrm>
            <a:off x="825501" y="1773238"/>
            <a:ext cx="10215033" cy="5084762"/>
          </a:xfrm>
          <a:noFill/>
        </p:spPr>
        <p:txBody>
          <a:bodyPr/>
          <a:lstStyle/>
          <a:p>
            <a:pPr marL="717550" lvl="1" indent="-342900" hangingPunct="0">
              <a:lnSpc>
                <a:spcPct val="11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输出参数</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没有单位的数值，表示在给定入射条件下</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出射方向上反射的相对能量；</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      </a:t>
            </a:r>
          </a:p>
        </p:txBody>
      </p:sp>
      <p:sp>
        <p:nvSpPr>
          <p:cNvPr id="47" name="Rectangle 5"/>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 BRDF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光照模型定义</a:t>
            </a:r>
          </a:p>
        </p:txBody>
      </p:sp>
      <p:sp>
        <p:nvSpPr>
          <p:cNvPr id="48" name="Freeform 3"/>
          <p:cNvSpPr>
            <a:spLocks/>
          </p:cNvSpPr>
          <p:nvPr/>
        </p:nvSpPr>
        <p:spPr bwMode="auto">
          <a:xfrm>
            <a:off x="3142470" y="4689475"/>
            <a:ext cx="5283200" cy="1187450"/>
          </a:xfrm>
          <a:custGeom>
            <a:avLst/>
            <a:gdLst>
              <a:gd name="T0" fmla="*/ 0 w 1951"/>
              <a:gd name="T1" fmla="*/ 2147483647 h 477"/>
              <a:gd name="T2" fmla="*/ 2147483647 w 1951"/>
              <a:gd name="T3" fmla="*/ 0 h 477"/>
              <a:gd name="T4" fmla="*/ 2147483647 w 1951"/>
              <a:gd name="T5" fmla="*/ 0 h 477"/>
              <a:gd name="T6" fmla="*/ 2147483647 w 1951"/>
              <a:gd name="T7" fmla="*/ 2147483647 h 477"/>
              <a:gd name="T8" fmla="*/ 0 w 1951"/>
              <a:gd name="T9" fmla="*/ 2147483647 h 477"/>
              <a:gd name="T10" fmla="*/ 0 60000 65536"/>
              <a:gd name="T11" fmla="*/ 0 60000 65536"/>
              <a:gd name="T12" fmla="*/ 0 60000 65536"/>
              <a:gd name="T13" fmla="*/ 0 60000 65536"/>
              <a:gd name="T14" fmla="*/ 0 60000 65536"/>
              <a:gd name="T15" fmla="*/ 0 w 1951"/>
              <a:gd name="T16" fmla="*/ 0 h 477"/>
              <a:gd name="T17" fmla="*/ 1951 w 1951"/>
              <a:gd name="T18" fmla="*/ 477 h 477"/>
            </a:gdLst>
            <a:ahLst/>
            <a:cxnLst>
              <a:cxn ang="T10">
                <a:pos x="T0" y="T1"/>
              </a:cxn>
              <a:cxn ang="T11">
                <a:pos x="T2" y="T3"/>
              </a:cxn>
              <a:cxn ang="T12">
                <a:pos x="T4" y="T5"/>
              </a:cxn>
              <a:cxn ang="T13">
                <a:pos x="T6" y="T7"/>
              </a:cxn>
              <a:cxn ang="T14">
                <a:pos x="T8" y="T9"/>
              </a:cxn>
            </a:cxnLst>
            <a:rect l="T15" t="T16" r="T17" b="T18"/>
            <a:pathLst>
              <a:path w="1951" h="477">
                <a:moveTo>
                  <a:pt x="0" y="477"/>
                </a:moveTo>
                <a:lnTo>
                  <a:pt x="635" y="0"/>
                </a:lnTo>
                <a:lnTo>
                  <a:pt x="1951" y="0"/>
                </a:lnTo>
                <a:lnTo>
                  <a:pt x="1316" y="477"/>
                </a:lnTo>
                <a:lnTo>
                  <a:pt x="0" y="477"/>
                </a:lnTo>
                <a:close/>
              </a:path>
            </a:pathLst>
          </a:custGeom>
          <a:solidFill>
            <a:schemeClr val="hlink"/>
          </a:solidFill>
          <a:ln w="9525">
            <a:solidFill>
              <a:schemeClr val="tx1"/>
            </a:solidFill>
            <a:round/>
            <a:headEnd/>
            <a:tailEnd/>
          </a:ln>
        </p:spPr>
        <p:txBody>
          <a:bodyPr/>
          <a:lstStyle/>
          <a:p>
            <a:endParaRPr lang="zh-CN" altLang="en-US"/>
          </a:p>
        </p:txBody>
      </p:sp>
      <p:sp>
        <p:nvSpPr>
          <p:cNvPr id="49" name="Oval 4"/>
          <p:cNvSpPr>
            <a:spLocks noChangeArrowheads="1"/>
          </p:cNvSpPr>
          <p:nvPr/>
        </p:nvSpPr>
        <p:spPr bwMode="auto">
          <a:xfrm>
            <a:off x="4418820" y="4941889"/>
            <a:ext cx="2880784" cy="649287"/>
          </a:xfrm>
          <a:prstGeom prst="ellipse">
            <a:avLst/>
          </a:prstGeom>
          <a:solidFill>
            <a:schemeClr val="accent1"/>
          </a:solidFill>
          <a:ln w="9525">
            <a:solidFill>
              <a:schemeClr val="tx1"/>
            </a:solidFill>
            <a:round/>
            <a:headEnd/>
            <a:tailEnd/>
          </a:ln>
        </p:spPr>
        <p:txBody>
          <a:bodyPr wrap="none" anchor="ctr"/>
          <a:lstStyle/>
          <a:p>
            <a:endParaRPr lang="zh-CN" altLang="en-US"/>
          </a:p>
        </p:txBody>
      </p:sp>
      <p:grpSp>
        <p:nvGrpSpPr>
          <p:cNvPr id="50" name="Group 6"/>
          <p:cNvGrpSpPr>
            <a:grpSpLocks/>
          </p:cNvGrpSpPr>
          <p:nvPr/>
        </p:nvGrpSpPr>
        <p:grpSpPr bwMode="auto">
          <a:xfrm>
            <a:off x="4679171" y="5280025"/>
            <a:ext cx="1200149" cy="1009650"/>
            <a:chOff x="3674" y="3475"/>
            <a:chExt cx="567" cy="636"/>
          </a:xfrm>
        </p:grpSpPr>
        <p:sp>
          <p:nvSpPr>
            <p:cNvPr id="51" name="Line 7"/>
            <p:cNvSpPr>
              <a:spLocks noChangeShapeType="1"/>
            </p:cNvSpPr>
            <p:nvPr/>
          </p:nvSpPr>
          <p:spPr bwMode="auto">
            <a:xfrm flipH="1">
              <a:off x="3674" y="3475"/>
              <a:ext cx="567" cy="567"/>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Text Box 8"/>
            <p:cNvSpPr txBox="1">
              <a:spLocks noChangeArrowheads="1"/>
            </p:cNvSpPr>
            <p:nvPr/>
          </p:nvSpPr>
          <p:spPr bwMode="auto">
            <a:xfrm>
              <a:off x="3765" y="3861"/>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i="1">
                  <a:solidFill>
                    <a:schemeClr val="bg2">
                      <a:lumMod val="50000"/>
                    </a:schemeClr>
                  </a:solidFill>
                  <a:latin typeface="Times New Roman" pitchFamily="18" charset="0"/>
                </a:rPr>
                <a:t>u</a:t>
              </a:r>
            </a:p>
          </p:txBody>
        </p:sp>
      </p:grpSp>
      <p:grpSp>
        <p:nvGrpSpPr>
          <p:cNvPr id="53" name="Group 9"/>
          <p:cNvGrpSpPr>
            <a:grpSpLocks/>
          </p:cNvGrpSpPr>
          <p:nvPr/>
        </p:nvGrpSpPr>
        <p:grpSpPr bwMode="auto">
          <a:xfrm>
            <a:off x="5879321" y="5237164"/>
            <a:ext cx="2112433" cy="396875"/>
            <a:chOff x="4241" y="3448"/>
            <a:chExt cx="998" cy="250"/>
          </a:xfrm>
        </p:grpSpPr>
        <p:sp>
          <p:nvSpPr>
            <p:cNvPr id="54" name="Line 10"/>
            <p:cNvSpPr>
              <a:spLocks noChangeShapeType="1"/>
            </p:cNvSpPr>
            <p:nvPr/>
          </p:nvSpPr>
          <p:spPr bwMode="auto">
            <a:xfrm>
              <a:off x="4241" y="3475"/>
              <a:ext cx="930" cy="0"/>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Text Box 11"/>
            <p:cNvSpPr txBox="1">
              <a:spLocks noChangeArrowheads="1"/>
            </p:cNvSpPr>
            <p:nvPr/>
          </p:nvSpPr>
          <p:spPr bwMode="auto">
            <a:xfrm>
              <a:off x="5035" y="3448"/>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i="1" dirty="0">
                  <a:solidFill>
                    <a:schemeClr val="bg2">
                      <a:lumMod val="50000"/>
                    </a:schemeClr>
                  </a:solidFill>
                  <a:latin typeface="Times New Roman" pitchFamily="18" charset="0"/>
                </a:rPr>
                <a:t>v</a:t>
              </a:r>
            </a:p>
          </p:txBody>
        </p:sp>
      </p:grpSp>
      <p:sp>
        <p:nvSpPr>
          <p:cNvPr id="56" name="Line 12"/>
          <p:cNvSpPr>
            <a:spLocks noChangeShapeType="1"/>
          </p:cNvSpPr>
          <p:nvPr/>
        </p:nvSpPr>
        <p:spPr bwMode="auto">
          <a:xfrm>
            <a:off x="4342620" y="4237038"/>
            <a:ext cx="0" cy="9001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13"/>
          <p:cNvSpPr>
            <a:spLocks noChangeShapeType="1"/>
          </p:cNvSpPr>
          <p:nvPr/>
        </p:nvSpPr>
        <p:spPr bwMode="auto">
          <a:xfrm>
            <a:off x="4342620" y="5121275"/>
            <a:ext cx="1536700" cy="1587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4"/>
          <p:cNvSpPr>
            <a:spLocks noChangeShapeType="1"/>
          </p:cNvSpPr>
          <p:nvPr/>
        </p:nvSpPr>
        <p:spPr bwMode="auto">
          <a:xfrm>
            <a:off x="7481637" y="4084638"/>
            <a:ext cx="0" cy="9001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5"/>
          <p:cNvSpPr>
            <a:spLocks noChangeAspect="1" noChangeShapeType="1"/>
          </p:cNvSpPr>
          <p:nvPr/>
        </p:nvSpPr>
        <p:spPr bwMode="auto">
          <a:xfrm flipH="1">
            <a:off x="5879320" y="4992688"/>
            <a:ext cx="1617133" cy="2841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 name="Group 16"/>
          <p:cNvGrpSpPr>
            <a:grpSpLocks/>
          </p:cNvGrpSpPr>
          <p:nvPr/>
        </p:nvGrpSpPr>
        <p:grpSpPr bwMode="auto">
          <a:xfrm>
            <a:off x="5879320" y="3644901"/>
            <a:ext cx="2495551" cy="1635125"/>
            <a:chOff x="4513" y="2092"/>
            <a:chExt cx="1179" cy="1030"/>
          </a:xfrm>
        </p:grpSpPr>
        <p:sp>
          <p:nvSpPr>
            <p:cNvPr id="61" name="Line 17"/>
            <p:cNvSpPr>
              <a:spLocks noChangeShapeType="1"/>
            </p:cNvSpPr>
            <p:nvPr/>
          </p:nvSpPr>
          <p:spPr bwMode="auto">
            <a:xfrm flipH="1">
              <a:off x="4513" y="2374"/>
              <a:ext cx="748" cy="748"/>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 name="Text Box 18"/>
            <p:cNvSpPr txBox="1">
              <a:spLocks noChangeArrowheads="1"/>
            </p:cNvSpPr>
            <p:nvPr/>
          </p:nvSpPr>
          <p:spPr bwMode="auto">
            <a:xfrm>
              <a:off x="4989" y="2092"/>
              <a:ext cx="7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solidFill>
                    <a:schemeClr val="bg2">
                      <a:lumMod val="50000"/>
                    </a:schemeClr>
                  </a:solidFill>
                </a:rPr>
                <a:t>入射光</a:t>
              </a:r>
            </a:p>
          </p:txBody>
        </p:sp>
      </p:grpSp>
      <p:grpSp>
        <p:nvGrpSpPr>
          <p:cNvPr id="63" name="Group 19"/>
          <p:cNvGrpSpPr>
            <a:grpSpLocks/>
          </p:cNvGrpSpPr>
          <p:nvPr/>
        </p:nvGrpSpPr>
        <p:grpSpPr bwMode="auto">
          <a:xfrm>
            <a:off x="3671637" y="3805239"/>
            <a:ext cx="2207683" cy="1474787"/>
            <a:chOff x="3470" y="2193"/>
            <a:chExt cx="1043" cy="929"/>
          </a:xfrm>
        </p:grpSpPr>
        <p:sp>
          <p:nvSpPr>
            <p:cNvPr id="64" name="Line 20"/>
            <p:cNvSpPr>
              <a:spLocks noChangeShapeType="1"/>
            </p:cNvSpPr>
            <p:nvPr/>
          </p:nvSpPr>
          <p:spPr bwMode="auto">
            <a:xfrm flipH="1" flipV="1">
              <a:off x="3787" y="2455"/>
              <a:ext cx="726" cy="667"/>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Text Box 21"/>
            <p:cNvSpPr txBox="1">
              <a:spLocks noChangeArrowheads="1"/>
            </p:cNvSpPr>
            <p:nvPr/>
          </p:nvSpPr>
          <p:spPr bwMode="auto">
            <a:xfrm>
              <a:off x="3470" y="2193"/>
              <a:ext cx="7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solidFill>
                    <a:schemeClr val="bg2">
                      <a:lumMod val="50000"/>
                    </a:schemeClr>
                  </a:solidFill>
                </a:rPr>
                <a:t>出射光</a:t>
              </a:r>
            </a:p>
          </p:txBody>
        </p:sp>
      </p:grpSp>
      <p:sp>
        <p:nvSpPr>
          <p:cNvPr id="66" name="Line 22"/>
          <p:cNvSpPr>
            <a:spLocks noChangeShapeType="1"/>
          </p:cNvSpPr>
          <p:nvPr/>
        </p:nvSpPr>
        <p:spPr bwMode="auto">
          <a:xfrm flipH="1">
            <a:off x="5872970" y="4087813"/>
            <a:ext cx="1583267" cy="1187450"/>
          </a:xfrm>
          <a:prstGeom prst="line">
            <a:avLst/>
          </a:prstGeom>
          <a:noFill/>
          <a:ln w="57150">
            <a:solidFill>
              <a:srgbClr val="FF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7" name="Group 23"/>
          <p:cNvGrpSpPr>
            <a:grpSpLocks/>
          </p:cNvGrpSpPr>
          <p:nvPr/>
        </p:nvGrpSpPr>
        <p:grpSpPr bwMode="auto">
          <a:xfrm>
            <a:off x="5303586" y="3644900"/>
            <a:ext cx="670984" cy="1614488"/>
            <a:chOff x="4241" y="2092"/>
            <a:chExt cx="317" cy="1017"/>
          </a:xfrm>
        </p:grpSpPr>
        <p:sp>
          <p:nvSpPr>
            <p:cNvPr id="68" name="Line 24"/>
            <p:cNvSpPr>
              <a:spLocks noChangeShapeType="1"/>
            </p:cNvSpPr>
            <p:nvPr/>
          </p:nvSpPr>
          <p:spPr bwMode="auto">
            <a:xfrm flipV="1">
              <a:off x="4513" y="2156"/>
              <a:ext cx="0" cy="953"/>
            </a:xfrm>
            <a:prstGeom prst="line">
              <a:avLst/>
            </a:prstGeom>
            <a:noFill/>
            <a:ln w="28575">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 name="Text Box 25"/>
            <p:cNvSpPr txBox="1">
              <a:spLocks noChangeArrowheads="1"/>
            </p:cNvSpPr>
            <p:nvPr/>
          </p:nvSpPr>
          <p:spPr bwMode="auto">
            <a:xfrm>
              <a:off x="4241" y="2092"/>
              <a:ext cx="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b="1" i="1">
                  <a:solidFill>
                    <a:srgbClr val="3333CC"/>
                  </a:solidFill>
                  <a:latin typeface="Times New Roman" pitchFamily="18" charset="0"/>
                </a:rPr>
                <a:t>N</a:t>
              </a:r>
            </a:p>
          </p:txBody>
        </p:sp>
      </p:grpSp>
      <p:sp>
        <p:nvSpPr>
          <p:cNvPr id="70" name="Line 26"/>
          <p:cNvSpPr>
            <a:spLocks noChangeShapeType="1"/>
          </p:cNvSpPr>
          <p:nvPr/>
        </p:nvSpPr>
        <p:spPr bwMode="auto">
          <a:xfrm flipH="1" flipV="1">
            <a:off x="5254904" y="4076700"/>
            <a:ext cx="624416" cy="1189038"/>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27"/>
          <p:cNvSpPr>
            <a:spLocks noChangeShapeType="1"/>
          </p:cNvSpPr>
          <p:nvPr/>
        </p:nvSpPr>
        <p:spPr bwMode="auto">
          <a:xfrm flipH="1" flipV="1">
            <a:off x="3910820" y="4760914"/>
            <a:ext cx="1968500" cy="504825"/>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28"/>
          <p:cNvSpPr>
            <a:spLocks noChangeShapeType="1"/>
          </p:cNvSpPr>
          <p:nvPr/>
        </p:nvSpPr>
        <p:spPr bwMode="auto">
          <a:xfrm flipV="1">
            <a:off x="5830638" y="4184650"/>
            <a:ext cx="673100" cy="1081088"/>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29"/>
          <p:cNvSpPr>
            <a:spLocks noChangeShapeType="1"/>
          </p:cNvSpPr>
          <p:nvPr/>
        </p:nvSpPr>
        <p:spPr bwMode="auto">
          <a:xfrm flipV="1">
            <a:off x="5830637" y="4760914"/>
            <a:ext cx="1344083" cy="504825"/>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30"/>
          <p:cNvSpPr>
            <a:spLocks noChangeShapeType="1"/>
          </p:cNvSpPr>
          <p:nvPr/>
        </p:nvSpPr>
        <p:spPr bwMode="auto">
          <a:xfrm flipH="1" flipV="1">
            <a:off x="4679170" y="5229226"/>
            <a:ext cx="1151467" cy="36513"/>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 name="Group 31"/>
          <p:cNvGrpSpPr>
            <a:grpSpLocks/>
          </p:cNvGrpSpPr>
          <p:nvPr/>
        </p:nvGrpSpPr>
        <p:grpSpPr bwMode="auto">
          <a:xfrm>
            <a:off x="5013603" y="4375155"/>
            <a:ext cx="865717" cy="611188"/>
            <a:chOff x="4104" y="2552"/>
            <a:chExt cx="409" cy="385"/>
          </a:xfrm>
        </p:grpSpPr>
        <p:sp>
          <p:nvSpPr>
            <p:cNvPr id="76" name="Freeform 32"/>
            <p:cNvSpPr>
              <a:spLocks/>
            </p:cNvSpPr>
            <p:nvPr/>
          </p:nvSpPr>
          <p:spPr bwMode="auto">
            <a:xfrm rot="-280844">
              <a:off x="4309" y="2831"/>
              <a:ext cx="182" cy="106"/>
            </a:xfrm>
            <a:custGeom>
              <a:avLst/>
              <a:gdLst>
                <a:gd name="T0" fmla="*/ 0 w 318"/>
                <a:gd name="T1" fmla="*/ 1 h 185"/>
                <a:gd name="T2" fmla="*/ 1 w 318"/>
                <a:gd name="T3" fmla="*/ 1 h 185"/>
                <a:gd name="T4" fmla="*/ 1 w 318"/>
                <a:gd name="T5" fmla="*/ 1 h 185"/>
                <a:gd name="T6" fmla="*/ 1 w 318"/>
                <a:gd name="T7" fmla="*/ 1 h 185"/>
                <a:gd name="T8" fmla="*/ 0 60000 65536"/>
                <a:gd name="T9" fmla="*/ 0 60000 65536"/>
                <a:gd name="T10" fmla="*/ 0 60000 65536"/>
                <a:gd name="T11" fmla="*/ 0 60000 65536"/>
                <a:gd name="T12" fmla="*/ 0 w 318"/>
                <a:gd name="T13" fmla="*/ 0 h 185"/>
                <a:gd name="T14" fmla="*/ 318 w 318"/>
                <a:gd name="T15" fmla="*/ 185 h 185"/>
              </a:gdLst>
              <a:ahLst/>
              <a:cxnLst>
                <a:cxn ang="T8">
                  <a:pos x="T0" y="T1"/>
                </a:cxn>
                <a:cxn ang="T9">
                  <a:pos x="T2" y="T3"/>
                </a:cxn>
                <a:cxn ang="T10">
                  <a:pos x="T4" y="T5"/>
                </a:cxn>
                <a:cxn ang="T11">
                  <a:pos x="T6" y="T7"/>
                </a:cxn>
              </a:cxnLst>
              <a:rect l="T12" t="T13" r="T14" b="T15"/>
              <a:pathLst>
                <a:path w="318" h="185">
                  <a:moveTo>
                    <a:pt x="0" y="185"/>
                  </a:moveTo>
                  <a:cubicBezTo>
                    <a:pt x="26" y="132"/>
                    <a:pt x="53" y="79"/>
                    <a:pt x="91" y="49"/>
                  </a:cubicBezTo>
                  <a:cubicBezTo>
                    <a:pt x="129" y="19"/>
                    <a:pt x="189" y="8"/>
                    <a:pt x="227" y="4"/>
                  </a:cubicBezTo>
                  <a:cubicBezTo>
                    <a:pt x="265" y="0"/>
                    <a:pt x="291" y="13"/>
                    <a:pt x="318" y="26"/>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Text Box 33"/>
            <p:cNvSpPr txBox="1">
              <a:spLocks noChangeArrowheads="1"/>
            </p:cNvSpPr>
            <p:nvPr/>
          </p:nvSpPr>
          <p:spPr bwMode="auto">
            <a:xfrm>
              <a:off x="4104" y="2552"/>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i="1" dirty="0">
                  <a:solidFill>
                    <a:schemeClr val="bg2">
                      <a:lumMod val="50000"/>
                    </a:schemeClr>
                  </a:solidFill>
                  <a:latin typeface="Times New Roman" pitchFamily="18" charset="0"/>
                  <a:sym typeface="Symbol" pitchFamily="18" charset="2"/>
                </a:rPr>
                <a:t></a:t>
              </a:r>
              <a:r>
                <a:rPr lang="en-US" altLang="zh-CN" i="1" baseline="-25000" dirty="0">
                  <a:solidFill>
                    <a:schemeClr val="bg2">
                      <a:lumMod val="50000"/>
                    </a:schemeClr>
                  </a:solidFill>
                  <a:latin typeface="Times New Roman" pitchFamily="18" charset="0"/>
                  <a:sym typeface="Symbol" pitchFamily="18" charset="2"/>
                </a:rPr>
                <a:t>o</a:t>
              </a:r>
            </a:p>
          </p:txBody>
        </p:sp>
      </p:grpSp>
      <p:grpSp>
        <p:nvGrpSpPr>
          <p:cNvPr id="78" name="Group 34"/>
          <p:cNvGrpSpPr>
            <a:grpSpLocks/>
          </p:cNvGrpSpPr>
          <p:nvPr/>
        </p:nvGrpSpPr>
        <p:grpSpPr bwMode="auto">
          <a:xfrm>
            <a:off x="5917421" y="4375155"/>
            <a:ext cx="865716" cy="674688"/>
            <a:chOff x="4531" y="2552"/>
            <a:chExt cx="409" cy="425"/>
          </a:xfrm>
        </p:grpSpPr>
        <p:sp>
          <p:nvSpPr>
            <p:cNvPr id="79" name="Freeform 35"/>
            <p:cNvSpPr>
              <a:spLocks/>
            </p:cNvSpPr>
            <p:nvPr/>
          </p:nvSpPr>
          <p:spPr bwMode="auto">
            <a:xfrm rot="3599308">
              <a:off x="4520" y="2833"/>
              <a:ext cx="182" cy="106"/>
            </a:xfrm>
            <a:custGeom>
              <a:avLst/>
              <a:gdLst>
                <a:gd name="T0" fmla="*/ 0 w 318"/>
                <a:gd name="T1" fmla="*/ 1 h 185"/>
                <a:gd name="T2" fmla="*/ 1 w 318"/>
                <a:gd name="T3" fmla="*/ 1 h 185"/>
                <a:gd name="T4" fmla="*/ 1 w 318"/>
                <a:gd name="T5" fmla="*/ 1 h 185"/>
                <a:gd name="T6" fmla="*/ 1 w 318"/>
                <a:gd name="T7" fmla="*/ 1 h 185"/>
                <a:gd name="T8" fmla="*/ 0 60000 65536"/>
                <a:gd name="T9" fmla="*/ 0 60000 65536"/>
                <a:gd name="T10" fmla="*/ 0 60000 65536"/>
                <a:gd name="T11" fmla="*/ 0 60000 65536"/>
                <a:gd name="T12" fmla="*/ 0 w 318"/>
                <a:gd name="T13" fmla="*/ 0 h 185"/>
                <a:gd name="T14" fmla="*/ 318 w 318"/>
                <a:gd name="T15" fmla="*/ 185 h 185"/>
              </a:gdLst>
              <a:ahLst/>
              <a:cxnLst>
                <a:cxn ang="T8">
                  <a:pos x="T0" y="T1"/>
                </a:cxn>
                <a:cxn ang="T9">
                  <a:pos x="T2" y="T3"/>
                </a:cxn>
                <a:cxn ang="T10">
                  <a:pos x="T4" y="T5"/>
                </a:cxn>
                <a:cxn ang="T11">
                  <a:pos x="T6" y="T7"/>
                </a:cxn>
              </a:cxnLst>
              <a:rect l="T12" t="T13" r="T14" b="T15"/>
              <a:pathLst>
                <a:path w="318" h="185">
                  <a:moveTo>
                    <a:pt x="0" y="185"/>
                  </a:moveTo>
                  <a:cubicBezTo>
                    <a:pt x="26" y="132"/>
                    <a:pt x="53" y="79"/>
                    <a:pt x="91" y="49"/>
                  </a:cubicBezTo>
                  <a:cubicBezTo>
                    <a:pt x="129" y="19"/>
                    <a:pt x="189" y="8"/>
                    <a:pt x="227" y="4"/>
                  </a:cubicBezTo>
                  <a:cubicBezTo>
                    <a:pt x="265" y="0"/>
                    <a:pt x="291" y="13"/>
                    <a:pt x="318" y="26"/>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Text Box 36"/>
            <p:cNvSpPr txBox="1">
              <a:spLocks noChangeArrowheads="1"/>
            </p:cNvSpPr>
            <p:nvPr/>
          </p:nvSpPr>
          <p:spPr bwMode="auto">
            <a:xfrm>
              <a:off x="4531" y="2552"/>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i="1" dirty="0">
                  <a:solidFill>
                    <a:schemeClr val="bg2">
                      <a:lumMod val="50000"/>
                    </a:schemeClr>
                  </a:solidFill>
                  <a:latin typeface="Times New Roman" pitchFamily="18" charset="0"/>
                  <a:sym typeface="Symbol" pitchFamily="18" charset="2"/>
                </a:rPr>
                <a:t></a:t>
              </a:r>
              <a:r>
                <a:rPr lang="en-US" altLang="zh-CN" i="1" baseline="-25000" dirty="0" err="1">
                  <a:solidFill>
                    <a:schemeClr val="bg2">
                      <a:lumMod val="50000"/>
                    </a:schemeClr>
                  </a:solidFill>
                  <a:latin typeface="Times New Roman" pitchFamily="18" charset="0"/>
                  <a:sym typeface="Symbol" pitchFamily="18" charset="2"/>
                </a:rPr>
                <a:t>i</a:t>
              </a:r>
              <a:endParaRPr lang="en-US" altLang="zh-CN" i="1" baseline="-25000" dirty="0">
                <a:solidFill>
                  <a:schemeClr val="bg2">
                    <a:lumMod val="50000"/>
                  </a:schemeClr>
                </a:solidFill>
                <a:latin typeface="Times New Roman" pitchFamily="18" charset="0"/>
                <a:sym typeface="Symbol" pitchFamily="18" charset="2"/>
              </a:endParaRPr>
            </a:p>
          </p:txBody>
        </p:sp>
      </p:grpSp>
      <p:grpSp>
        <p:nvGrpSpPr>
          <p:cNvPr id="81" name="Group 37"/>
          <p:cNvGrpSpPr>
            <a:grpSpLocks/>
          </p:cNvGrpSpPr>
          <p:nvPr/>
        </p:nvGrpSpPr>
        <p:grpSpPr bwMode="auto">
          <a:xfrm>
            <a:off x="4583921" y="5048250"/>
            <a:ext cx="2351617" cy="655638"/>
            <a:chOff x="3901" y="2976"/>
            <a:chExt cx="1111" cy="413"/>
          </a:xfrm>
        </p:grpSpPr>
        <p:grpSp>
          <p:nvGrpSpPr>
            <p:cNvPr id="82" name="Group 38"/>
            <p:cNvGrpSpPr>
              <a:grpSpLocks/>
            </p:cNvGrpSpPr>
            <p:nvPr/>
          </p:nvGrpSpPr>
          <p:grpSpPr bwMode="auto">
            <a:xfrm>
              <a:off x="3901" y="2976"/>
              <a:ext cx="1111" cy="318"/>
              <a:chOff x="3901" y="2976"/>
              <a:chExt cx="1111" cy="318"/>
            </a:xfrm>
          </p:grpSpPr>
          <p:sp>
            <p:nvSpPr>
              <p:cNvPr id="84" name="Oval 39"/>
              <p:cNvSpPr>
                <a:spLocks noChangeArrowheads="1"/>
              </p:cNvSpPr>
              <p:nvPr/>
            </p:nvSpPr>
            <p:spPr bwMode="auto">
              <a:xfrm>
                <a:off x="3946" y="2976"/>
                <a:ext cx="1066" cy="275"/>
              </a:xfrm>
              <a:prstGeom prst="ellipse">
                <a:avLst/>
              </a:prstGeom>
              <a:noFill/>
              <a:ln w="952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 name="Freeform 40"/>
              <p:cNvSpPr>
                <a:spLocks/>
              </p:cNvSpPr>
              <p:nvPr/>
            </p:nvSpPr>
            <p:spPr bwMode="auto">
              <a:xfrm>
                <a:off x="3901" y="3067"/>
                <a:ext cx="499" cy="227"/>
              </a:xfrm>
              <a:custGeom>
                <a:avLst/>
                <a:gdLst>
                  <a:gd name="T0" fmla="*/ 45 w 499"/>
                  <a:gd name="T1" fmla="*/ 0 h 227"/>
                  <a:gd name="T2" fmla="*/ 90 w 499"/>
                  <a:gd name="T3" fmla="*/ 0 h 227"/>
                  <a:gd name="T4" fmla="*/ 204 w 499"/>
                  <a:gd name="T5" fmla="*/ 114 h 227"/>
                  <a:gd name="T6" fmla="*/ 499 w 499"/>
                  <a:gd name="T7" fmla="*/ 159 h 227"/>
                  <a:gd name="T8" fmla="*/ 431 w 499"/>
                  <a:gd name="T9" fmla="*/ 227 h 227"/>
                  <a:gd name="T10" fmla="*/ 90 w 499"/>
                  <a:gd name="T11" fmla="*/ 136 h 227"/>
                  <a:gd name="T12" fmla="*/ 0 w 499"/>
                  <a:gd name="T13" fmla="*/ 0 h 227"/>
                  <a:gd name="T14" fmla="*/ 45 w 499"/>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499"/>
                  <a:gd name="T25" fmla="*/ 0 h 227"/>
                  <a:gd name="T26" fmla="*/ 499 w 499"/>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9" h="227">
                    <a:moveTo>
                      <a:pt x="45" y="0"/>
                    </a:moveTo>
                    <a:lnTo>
                      <a:pt x="90" y="0"/>
                    </a:lnTo>
                    <a:lnTo>
                      <a:pt x="204" y="114"/>
                    </a:lnTo>
                    <a:lnTo>
                      <a:pt x="499" y="159"/>
                    </a:lnTo>
                    <a:lnTo>
                      <a:pt x="431" y="227"/>
                    </a:lnTo>
                    <a:lnTo>
                      <a:pt x="90" y="136"/>
                    </a:lnTo>
                    <a:lnTo>
                      <a:pt x="0" y="0"/>
                    </a:lnTo>
                    <a:lnTo>
                      <a:pt x="4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3" name="Text Box 41"/>
            <p:cNvSpPr txBox="1">
              <a:spLocks noChangeArrowheads="1"/>
            </p:cNvSpPr>
            <p:nvPr/>
          </p:nvSpPr>
          <p:spPr bwMode="auto">
            <a:xfrm>
              <a:off x="4626" y="3158"/>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i="1" dirty="0">
                  <a:solidFill>
                    <a:schemeClr val="bg1"/>
                  </a:solidFill>
                  <a:latin typeface="Times New Roman" pitchFamily="18" charset="0"/>
                  <a:sym typeface="Symbol" pitchFamily="18" charset="2"/>
                </a:rPr>
                <a:t></a:t>
              </a:r>
              <a:r>
                <a:rPr lang="en-US" altLang="zh-CN" b="1" i="1" baseline="-25000" dirty="0">
                  <a:solidFill>
                    <a:schemeClr val="bg1"/>
                  </a:solidFill>
                  <a:latin typeface="Times New Roman" pitchFamily="18" charset="0"/>
                  <a:sym typeface="Symbol" pitchFamily="18" charset="2"/>
                </a:rPr>
                <a:t>o</a:t>
              </a:r>
            </a:p>
          </p:txBody>
        </p:sp>
      </p:grpSp>
      <p:grpSp>
        <p:nvGrpSpPr>
          <p:cNvPr id="86" name="Group 42"/>
          <p:cNvGrpSpPr>
            <a:grpSpLocks/>
          </p:cNvGrpSpPr>
          <p:nvPr/>
        </p:nvGrpSpPr>
        <p:grpSpPr bwMode="auto">
          <a:xfrm>
            <a:off x="5784070" y="4976814"/>
            <a:ext cx="1344083" cy="403225"/>
            <a:chOff x="4468" y="2931"/>
            <a:chExt cx="635" cy="254"/>
          </a:xfrm>
        </p:grpSpPr>
        <p:sp>
          <p:nvSpPr>
            <p:cNvPr id="87" name="Freeform 43"/>
            <p:cNvSpPr>
              <a:spLocks/>
            </p:cNvSpPr>
            <p:nvPr/>
          </p:nvSpPr>
          <p:spPr bwMode="auto">
            <a:xfrm>
              <a:off x="4468" y="3059"/>
              <a:ext cx="389" cy="126"/>
            </a:xfrm>
            <a:custGeom>
              <a:avLst/>
              <a:gdLst>
                <a:gd name="T0" fmla="*/ 0 w 389"/>
                <a:gd name="T1" fmla="*/ 122 h 126"/>
                <a:gd name="T2" fmla="*/ 204 w 389"/>
                <a:gd name="T3" fmla="*/ 122 h 126"/>
                <a:gd name="T4" fmla="*/ 340 w 389"/>
                <a:gd name="T5" fmla="*/ 99 h 126"/>
                <a:gd name="T6" fmla="*/ 385 w 389"/>
                <a:gd name="T7" fmla="*/ 54 h 126"/>
                <a:gd name="T8" fmla="*/ 317 w 389"/>
                <a:gd name="T9" fmla="*/ 8 h 126"/>
                <a:gd name="T10" fmla="*/ 272 w 389"/>
                <a:gd name="T11" fmla="*/ 8 h 126"/>
                <a:gd name="T12" fmla="*/ 0 60000 65536"/>
                <a:gd name="T13" fmla="*/ 0 60000 65536"/>
                <a:gd name="T14" fmla="*/ 0 60000 65536"/>
                <a:gd name="T15" fmla="*/ 0 60000 65536"/>
                <a:gd name="T16" fmla="*/ 0 60000 65536"/>
                <a:gd name="T17" fmla="*/ 0 60000 65536"/>
                <a:gd name="T18" fmla="*/ 0 w 389"/>
                <a:gd name="T19" fmla="*/ 0 h 126"/>
                <a:gd name="T20" fmla="*/ 389 w 389"/>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89" h="126">
                  <a:moveTo>
                    <a:pt x="0" y="122"/>
                  </a:moveTo>
                  <a:cubicBezTo>
                    <a:pt x="73" y="124"/>
                    <a:pt x="147" y="126"/>
                    <a:pt x="204" y="122"/>
                  </a:cubicBezTo>
                  <a:cubicBezTo>
                    <a:pt x="261" y="118"/>
                    <a:pt x="310" y="110"/>
                    <a:pt x="340" y="99"/>
                  </a:cubicBezTo>
                  <a:cubicBezTo>
                    <a:pt x="370" y="88"/>
                    <a:pt x="389" y="69"/>
                    <a:pt x="385" y="54"/>
                  </a:cubicBezTo>
                  <a:cubicBezTo>
                    <a:pt x="381" y="39"/>
                    <a:pt x="336" y="16"/>
                    <a:pt x="317" y="8"/>
                  </a:cubicBezTo>
                  <a:cubicBezTo>
                    <a:pt x="298" y="0"/>
                    <a:pt x="285" y="4"/>
                    <a:pt x="272" y="8"/>
                  </a:cubicBezTo>
                </a:path>
              </a:pathLst>
            </a:custGeom>
            <a:noFill/>
            <a:ln w="952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sp>
          <p:nvSpPr>
            <p:cNvPr id="88" name="Text Box 44"/>
            <p:cNvSpPr txBox="1">
              <a:spLocks noChangeArrowheads="1"/>
            </p:cNvSpPr>
            <p:nvPr/>
          </p:nvSpPr>
          <p:spPr bwMode="auto">
            <a:xfrm>
              <a:off x="4785" y="2931"/>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i="1" dirty="0">
                  <a:solidFill>
                    <a:schemeClr val="bg1"/>
                  </a:solidFill>
                  <a:latin typeface="Times New Roman" pitchFamily="18" charset="0"/>
                  <a:sym typeface="Symbol" pitchFamily="18" charset="2"/>
                </a:rPr>
                <a:t></a:t>
              </a:r>
              <a:r>
                <a:rPr lang="en-US" altLang="zh-CN" b="1" i="1" baseline="-25000" dirty="0" err="1">
                  <a:solidFill>
                    <a:schemeClr val="bg1"/>
                  </a:solidFill>
                  <a:latin typeface="Times New Roman" pitchFamily="18" charset="0"/>
                  <a:sym typeface="Symbol" pitchFamily="18" charset="2"/>
                </a:rPr>
                <a:t>i</a:t>
              </a:r>
              <a:endParaRPr lang="en-US" altLang="zh-CN" b="1" i="1" baseline="-25000" dirty="0">
                <a:solidFill>
                  <a:schemeClr val="bg1"/>
                </a:solidFill>
                <a:latin typeface="Times New Roman" pitchFamily="18" charset="0"/>
                <a:sym typeface="Symbol" pitchFamily="18" charset="2"/>
              </a:endParaRPr>
            </a:p>
          </p:txBody>
        </p:sp>
      </p:grpSp>
    </p:spTree>
    <p:extLst>
      <p:ext uri="{BB962C8B-B14F-4D97-AF65-F5344CB8AC3E}">
        <p14:creationId xmlns:p14="http://schemas.microsoft.com/office/powerpoint/2010/main" val="161262280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7618">
                                            <p:txEl>
                                              <p:pRg st="0" end="0"/>
                                            </p:txEl>
                                          </p:spTgt>
                                        </p:tgtEl>
                                        <p:attrNameLst>
                                          <p:attrName>style.visibility</p:attrName>
                                        </p:attrNameLst>
                                      </p:cBhvr>
                                      <p:to>
                                        <p:strVal val="visible"/>
                                      </p:to>
                                    </p:set>
                                    <p:animEffect transition="in" filter="wipe(up)">
                                      <p:cBhvr>
                                        <p:cTn id="7" dur="500"/>
                                        <p:tgtEl>
                                          <p:spTgt spid="367618">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7618">
                                            <p:txEl>
                                              <p:pRg st="1" end="1"/>
                                            </p:txEl>
                                          </p:spTgt>
                                        </p:tgtEl>
                                        <p:attrNameLst>
                                          <p:attrName>style.visibility</p:attrName>
                                        </p:attrNameLst>
                                      </p:cBhvr>
                                      <p:to>
                                        <p:strVal val="visible"/>
                                      </p:to>
                                    </p:set>
                                    <p:animEffect transition="in" filter="wipe(up)">
                                      <p:cBhvr>
                                        <p:cTn id="10" dur="500"/>
                                        <p:tgtEl>
                                          <p:spTgt spid="367618">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67618">
                                            <p:txEl>
                                              <p:pRg st="2" end="2"/>
                                            </p:txEl>
                                          </p:spTgt>
                                        </p:tgtEl>
                                        <p:attrNameLst>
                                          <p:attrName>style.visibility</p:attrName>
                                        </p:attrNameLst>
                                      </p:cBhvr>
                                      <p:to>
                                        <p:strVal val="visible"/>
                                      </p:to>
                                    </p:set>
                                    <p:animEffect transition="in" filter="wipe(up)">
                                      <p:cBhvr>
                                        <p:cTn id="13" dur="500"/>
                                        <p:tgtEl>
                                          <p:spTgt spid="3676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8"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pPr lvl="1" eaLnBrk="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5.1 Implementing BRDF</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381955" name="Rectangle 3"/>
          <p:cNvSpPr>
            <a:spLocks noGrp="1" noChangeArrowheads="1"/>
          </p:cNvSpPr>
          <p:nvPr>
            <p:ph type="body" idx="1"/>
          </p:nvPr>
        </p:nvSpPr>
        <p:spPr>
          <a:xfrm>
            <a:off x="1246718" y="1989138"/>
            <a:ext cx="10215033" cy="4114800"/>
          </a:xfrm>
        </p:spPr>
        <p:txBody>
          <a:bodyPr>
            <a:normAutofit/>
          </a:bodyPr>
          <a:lstStyle/>
          <a:p>
            <a:pPr marL="717550" lvl="1" indent="-342900" eaLnBrk="1" hangingPunct="0">
              <a:lnSpc>
                <a:spcPct val="120000"/>
              </a:lnSpc>
              <a:spcBef>
                <a:spcPts val="1800"/>
              </a:spcBef>
              <a:buFont typeface="Wingdings" panose="05000000000000000000" pitchFamily="2" charset="2"/>
              <a:buChar char="Ø"/>
              <a:defRPr/>
            </a:pP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应用</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的直接方法计算顶点的颜色并把结果传到流水线</a:t>
            </a:r>
          </a:p>
          <a:p>
            <a:pPr marL="717550" lvl="1" indent="-342900" eaLnBrk="1" hangingPunct="0">
              <a:lnSpc>
                <a:spcPct val="120000"/>
              </a:lnSpc>
              <a:spcBef>
                <a:spcPts val="1800"/>
              </a:spcBef>
              <a:buFont typeface="Wingdings" panose="05000000000000000000" pitchFamily="2" charset="2"/>
              <a:buChar char="Ø"/>
              <a:defRPr/>
            </a:pPr>
            <a:r>
              <a:rPr lang="zh-CN" altLang="en-US" sz="2700" b="1" dirty="0" smtClean="0">
                <a:solidFill>
                  <a:schemeClr val="bg2">
                    <a:lumMod val="50000"/>
                  </a:schemeClr>
                </a:solidFill>
                <a:latin typeface="微软雅黑" panose="020B0503020204020204" pitchFamily="34" charset="-122"/>
                <a:ea typeface="微软雅黑" panose="020B0503020204020204" pitchFamily="34" charset="-122"/>
              </a:rPr>
              <a:t>但</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其缺点是：如果</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反射在</a:t>
            </a:r>
            <a:r>
              <a:rPr lang="zh-CN" altLang="en-US" sz="2700" b="1" dirty="0" smtClean="0">
                <a:solidFill>
                  <a:schemeClr val="bg2">
                    <a:lumMod val="50000"/>
                  </a:schemeClr>
                </a:solidFill>
                <a:latin typeface="微软雅黑" panose="020B0503020204020204" pitchFamily="34" charset="-122"/>
                <a:ea typeface="微软雅黑" panose="020B0503020204020204" pitchFamily="34" charset="-122"/>
              </a:rPr>
              <a:t>一些像素</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上的变化速度太快，线性插值会导致丢失或过分突出这种反射变化</a:t>
            </a:r>
          </a:p>
          <a:p>
            <a:pPr marL="717550" lvl="1" indent="-342900" eaLnBrk="1" hangingPunct="0">
              <a:lnSpc>
                <a:spcPct val="120000"/>
              </a:lnSpc>
              <a:spcBef>
                <a:spcPts val="1800"/>
              </a:spcBef>
              <a:buFont typeface="Wingdings" panose="05000000000000000000" pitchFamily="2" charset="2"/>
              <a:buChar char="Ø"/>
              <a:defRPr/>
            </a:pPr>
            <a:r>
              <a:rPr lang="zh-CN" altLang="en-US" sz="2700" b="1" dirty="0" smtClean="0">
                <a:solidFill>
                  <a:schemeClr val="bg2">
                    <a:lumMod val="50000"/>
                  </a:schemeClr>
                </a:solidFill>
                <a:latin typeface="微软雅黑" panose="020B0503020204020204" pitchFamily="34" charset="-122"/>
                <a:ea typeface="微软雅黑" panose="020B0503020204020204" pitchFamily="34" charset="-122"/>
              </a:rPr>
              <a:t>解决</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方法是把表面加细，但会降低算法的性能</a:t>
            </a:r>
            <a:r>
              <a:rPr lang="en-US" altLang="zh-CN" sz="2700" b="1" dirty="0">
                <a:solidFill>
                  <a:schemeClr val="bg2">
                    <a:lumMod val="50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95661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954"/>
                                        </p:tgtEl>
                                        <p:attrNameLst>
                                          <p:attrName>style.visibility</p:attrName>
                                        </p:attrNameLst>
                                      </p:cBhvr>
                                      <p:to>
                                        <p:strVal val="visible"/>
                                      </p:to>
                                    </p:set>
                                    <p:animEffect transition="in" filter="fade">
                                      <p:cBhvr>
                                        <p:cTn id="7" dur="500"/>
                                        <p:tgtEl>
                                          <p:spTgt spid="381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1955">
                                            <p:txEl>
                                              <p:pRg st="0" end="0"/>
                                            </p:txEl>
                                          </p:spTgt>
                                        </p:tgtEl>
                                        <p:attrNameLst>
                                          <p:attrName>style.visibility</p:attrName>
                                        </p:attrNameLst>
                                      </p:cBhvr>
                                      <p:to>
                                        <p:strVal val="visible"/>
                                      </p:to>
                                    </p:set>
                                    <p:animEffect transition="in" filter="fade">
                                      <p:cBhvr>
                                        <p:cTn id="12" dur="500"/>
                                        <p:tgtEl>
                                          <p:spTgt spid="38195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1955">
                                            <p:txEl>
                                              <p:pRg st="1" end="1"/>
                                            </p:txEl>
                                          </p:spTgt>
                                        </p:tgtEl>
                                        <p:attrNameLst>
                                          <p:attrName>style.visibility</p:attrName>
                                        </p:attrNameLst>
                                      </p:cBhvr>
                                      <p:to>
                                        <p:strVal val="visible"/>
                                      </p:to>
                                    </p:set>
                                    <p:animEffect transition="in" filter="fade">
                                      <p:cBhvr>
                                        <p:cTn id="15" dur="500"/>
                                        <p:tgtEl>
                                          <p:spTgt spid="38195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1955">
                                            <p:txEl>
                                              <p:pRg st="2" end="2"/>
                                            </p:txEl>
                                          </p:spTgt>
                                        </p:tgtEl>
                                        <p:attrNameLst>
                                          <p:attrName>style.visibility</p:attrName>
                                        </p:attrNameLst>
                                      </p:cBhvr>
                                      <p:to>
                                        <p:strVal val="visible"/>
                                      </p:to>
                                    </p:set>
                                    <p:animEffect transition="in" filter="fade">
                                      <p:cBhvr>
                                        <p:cTn id="18" dur="500"/>
                                        <p:tgtEl>
                                          <p:spTgt spid="3819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4" grpId="0" animBg="1"/>
      <p:bldP spid="38195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5.1 Implementing BRDF</a:t>
            </a:r>
          </a:p>
        </p:txBody>
      </p:sp>
      <p:sp>
        <p:nvSpPr>
          <p:cNvPr id="406531" name="Rectangle 3"/>
          <p:cNvSpPr>
            <a:spLocks noGrp="1" noChangeArrowheads="1"/>
          </p:cNvSpPr>
          <p:nvPr>
            <p:ph type="body" idx="1"/>
          </p:nvPr>
        </p:nvSpPr>
        <p:spPr>
          <a:xfrm>
            <a:off x="1265768" y="1690688"/>
            <a:ext cx="10215033" cy="4978672"/>
          </a:xfrm>
        </p:spPr>
        <p:txBody>
          <a:bodyPr>
            <a:normAutofit lnSpcReduction="10000"/>
          </a:bodyPr>
          <a:lstStyle/>
          <a:p>
            <a:pPr marL="717550" lvl="1" indent="-342900" hangingPunct="0">
              <a:lnSpc>
                <a:spcPct val="120000"/>
              </a:lnSpc>
              <a:spcBef>
                <a:spcPts val="1800"/>
              </a:spcBef>
              <a:buFont typeface="Wingdings" panose="05000000000000000000" pitchFamily="2" charset="2"/>
              <a:buChar char="Ø"/>
              <a:defRPr/>
            </a:pP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对于给定的材料，如果有一种存取快速的简凑的表示方法，可以带来如下好处</a:t>
            </a:r>
            <a:endParaRPr lang="zh-CN" altLang="en-US" sz="2700" b="1" dirty="0">
              <a:solidFill>
                <a:schemeClr val="bg2">
                  <a:lumMod val="50000"/>
                </a:schemeClr>
              </a:solidFill>
              <a:latin typeface="微软雅黑" panose="020B0503020204020204" pitchFamily="34" charset="-122"/>
              <a:ea typeface="微软雅黑" panose="020B0503020204020204" pitchFamily="34" charset="-122"/>
              <a:sym typeface="Wingdings" pitchFamily="2" charset="2"/>
            </a:endParaRPr>
          </a:p>
          <a:p>
            <a:pPr marL="1260475" lvl="3" indent="-342900" hangingPunct="0">
              <a:lnSpc>
                <a:spcPct val="15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避免精确理论模型的计算耗费</a:t>
            </a:r>
          </a:p>
          <a:p>
            <a:pPr marL="1260475" lvl="3" indent="-342900" hangingPunct="0">
              <a:lnSpc>
                <a:spcPct val="15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减少存贮量</a:t>
            </a:r>
          </a:p>
          <a:p>
            <a:pPr marL="1260475" lvl="3" indent="-342900" hangingPunct="0">
              <a:lnSpc>
                <a:spcPct val="15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减少实验获取</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BRDF</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中的</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噪声</a:t>
            </a:r>
            <a:endParaRPr lang="zh-CN" altLang="en-US" sz="2200" b="1" dirty="0" smtClean="0">
              <a:latin typeface="Times New Roman" pitchFamily="18" charset="0"/>
              <a:sym typeface="Wingdings" pitchFamily="2" charset="2"/>
            </a:endParaRPr>
          </a:p>
          <a:p>
            <a:pPr marL="717550" lvl="1" indent="-342900" eaLnBrk="1" hangingPunct="0">
              <a:lnSpc>
                <a:spcPct val="130000"/>
              </a:lnSpc>
              <a:spcBef>
                <a:spcPts val="1800"/>
              </a:spcBef>
              <a:buFont typeface="Wingdings" panose="05000000000000000000" pitchFamily="2" charset="2"/>
              <a:buChar char="Ø"/>
              <a:defRPr/>
            </a:pPr>
            <a:r>
              <a:rPr lang="zh-CN" altLang="en-US" sz="2700" b="1" dirty="0">
                <a:solidFill>
                  <a:schemeClr val="bg2">
                    <a:lumMod val="50000"/>
                  </a:schemeClr>
                </a:solidFill>
                <a:latin typeface="微软雅黑" panose="020B0503020204020204" pitchFamily="34" charset="-122"/>
                <a:ea typeface="微软雅黑" panose="020B0503020204020204" pitchFamily="34" charset="-122"/>
                <a:sym typeface="Wingdings" pitchFamily="2" charset="2"/>
              </a:rPr>
              <a:t>在实时绘制中，主要采用两种简凑的</a:t>
            </a:r>
            <a:r>
              <a:rPr lang="en-US" altLang="zh-CN" sz="2700" b="1" dirty="0">
                <a:solidFill>
                  <a:schemeClr val="bg2">
                    <a:lumMod val="50000"/>
                  </a:schemeClr>
                </a:solidFill>
                <a:latin typeface="微软雅黑" panose="020B0503020204020204" pitchFamily="34" charset="-122"/>
                <a:ea typeface="微软雅黑" panose="020B0503020204020204" pitchFamily="34" charset="-122"/>
                <a:sym typeface="Wingdings" pitchFamily="2" charset="2"/>
              </a:rPr>
              <a:t>BRDF</a:t>
            </a:r>
            <a:r>
              <a:rPr lang="zh-CN" altLang="en-US" sz="2700" b="1" dirty="0">
                <a:solidFill>
                  <a:schemeClr val="bg2">
                    <a:lumMod val="50000"/>
                  </a:schemeClr>
                </a:solidFill>
                <a:latin typeface="微软雅黑" panose="020B0503020204020204" pitchFamily="34" charset="-122"/>
                <a:ea typeface="微软雅黑" panose="020B0503020204020204" pitchFamily="34" charset="-122"/>
                <a:sym typeface="Wingdings" pitchFamily="2" charset="2"/>
              </a:rPr>
              <a:t>表示方法</a:t>
            </a:r>
          </a:p>
          <a:p>
            <a:pPr marL="1260475" lvl="3" indent="-342900" eaLnBrk="1" hangingPunct="0">
              <a:lnSpc>
                <a:spcPct val="150000"/>
              </a:lnSpc>
              <a:spcBef>
                <a:spcPts val="1200"/>
              </a:spcBef>
              <a:buFont typeface="Arial" panose="020B0604020202020204" pitchFamily="34" charset="0"/>
              <a:buChar char="•"/>
              <a:defRPr/>
            </a:pPr>
            <a:r>
              <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Factorization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因数分解法</a:t>
            </a:r>
          </a:p>
          <a:p>
            <a:pPr marL="1260475" lvl="3" indent="-342900" eaLnBrk="1" hangingPunct="0">
              <a:lnSpc>
                <a:spcPct val="150000"/>
              </a:lnSpc>
              <a:spcBef>
                <a:spcPts val="1200"/>
              </a:spcBef>
              <a:buFont typeface="Arial" panose="020B0604020202020204" pitchFamily="34" charset="0"/>
              <a:buChar char="•"/>
              <a:defRPr/>
            </a:pPr>
            <a:r>
              <a:rPr lang="en-US" altLang="zh-CN" sz="2200" b="1" smtClean="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Environment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map filtering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环境映射滤波</a:t>
            </a:r>
          </a:p>
        </p:txBody>
      </p:sp>
    </p:spTree>
    <p:extLst>
      <p:ext uri="{BB962C8B-B14F-4D97-AF65-F5344CB8AC3E}">
        <p14:creationId xmlns:p14="http://schemas.microsoft.com/office/powerpoint/2010/main" val="31781588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Effect transition="in" filter="fade">
                                      <p:cBhvr>
                                        <p:cTn id="7" dur="500"/>
                                        <p:tgtEl>
                                          <p:spTgt spid="40653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6531">
                                            <p:txEl>
                                              <p:pRg st="1" end="1"/>
                                            </p:txEl>
                                          </p:spTgt>
                                        </p:tgtEl>
                                        <p:attrNameLst>
                                          <p:attrName>style.visibility</p:attrName>
                                        </p:attrNameLst>
                                      </p:cBhvr>
                                      <p:to>
                                        <p:strVal val="visible"/>
                                      </p:to>
                                    </p:set>
                                    <p:animEffect transition="in" filter="fade">
                                      <p:cBhvr>
                                        <p:cTn id="10" dur="500"/>
                                        <p:tgtEl>
                                          <p:spTgt spid="40653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6531">
                                            <p:txEl>
                                              <p:pRg st="2" end="2"/>
                                            </p:txEl>
                                          </p:spTgt>
                                        </p:tgtEl>
                                        <p:attrNameLst>
                                          <p:attrName>style.visibility</p:attrName>
                                        </p:attrNameLst>
                                      </p:cBhvr>
                                      <p:to>
                                        <p:strVal val="visible"/>
                                      </p:to>
                                    </p:set>
                                    <p:animEffect transition="in" filter="fade">
                                      <p:cBhvr>
                                        <p:cTn id="13" dur="500"/>
                                        <p:tgtEl>
                                          <p:spTgt spid="40653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6531">
                                            <p:txEl>
                                              <p:pRg st="3" end="3"/>
                                            </p:txEl>
                                          </p:spTgt>
                                        </p:tgtEl>
                                        <p:attrNameLst>
                                          <p:attrName>style.visibility</p:attrName>
                                        </p:attrNameLst>
                                      </p:cBhvr>
                                      <p:to>
                                        <p:strVal val="visible"/>
                                      </p:to>
                                    </p:set>
                                    <p:animEffect transition="in" filter="fade">
                                      <p:cBhvr>
                                        <p:cTn id="16" dur="500"/>
                                        <p:tgtEl>
                                          <p:spTgt spid="40653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6531">
                                            <p:txEl>
                                              <p:pRg st="4" end="4"/>
                                            </p:txEl>
                                          </p:spTgt>
                                        </p:tgtEl>
                                        <p:attrNameLst>
                                          <p:attrName>style.visibility</p:attrName>
                                        </p:attrNameLst>
                                      </p:cBhvr>
                                      <p:to>
                                        <p:strVal val="visible"/>
                                      </p:to>
                                    </p:set>
                                    <p:animEffect transition="in" filter="fade">
                                      <p:cBhvr>
                                        <p:cTn id="19" dur="500"/>
                                        <p:tgtEl>
                                          <p:spTgt spid="40653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6531">
                                            <p:txEl>
                                              <p:pRg st="5" end="5"/>
                                            </p:txEl>
                                          </p:spTgt>
                                        </p:tgtEl>
                                        <p:attrNameLst>
                                          <p:attrName>style.visibility</p:attrName>
                                        </p:attrNameLst>
                                      </p:cBhvr>
                                      <p:to>
                                        <p:strVal val="visible"/>
                                      </p:to>
                                    </p:set>
                                    <p:animEffect transition="in" filter="fade">
                                      <p:cBhvr>
                                        <p:cTn id="22" dur="500"/>
                                        <p:tgtEl>
                                          <p:spTgt spid="406531">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6531">
                                            <p:txEl>
                                              <p:pRg st="6" end="6"/>
                                            </p:txEl>
                                          </p:spTgt>
                                        </p:tgtEl>
                                        <p:attrNameLst>
                                          <p:attrName>style.visibility</p:attrName>
                                        </p:attrNameLst>
                                      </p:cBhvr>
                                      <p:to>
                                        <p:strVal val="visible"/>
                                      </p:to>
                                    </p:set>
                                    <p:animEffect transition="in" filter="fade">
                                      <p:cBhvr>
                                        <p:cTn id="25" dur="500"/>
                                        <p:tgtEl>
                                          <p:spTgt spid="406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5.2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因数分解法</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Factorization)</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 </a:t>
            </a:r>
          </a:p>
        </p:txBody>
      </p:sp>
      <p:sp>
        <p:nvSpPr>
          <p:cNvPr id="79875" name="Rectangle 3"/>
          <p:cNvSpPr>
            <a:spLocks noRot="1" noChangeArrowheads="1"/>
          </p:cNvSpPr>
          <p:nvPr/>
        </p:nvSpPr>
        <p:spPr bwMode="auto">
          <a:xfrm>
            <a:off x="812800" y="1600200"/>
            <a:ext cx="108712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1"/>
              </a:buClr>
              <a:buSzPct val="70000"/>
              <a:buFont typeface="Wingdings" pitchFamily="2" charset="2"/>
              <a:buChar char="n"/>
            </a:pPr>
            <a:r>
              <a:rPr lang="zh-CN" altLang="en-US" sz="2800" b="1">
                <a:latin typeface="Times New Roman" pitchFamily="18" charset="0"/>
              </a:rPr>
              <a:t>一种表示</a:t>
            </a:r>
            <a:r>
              <a:rPr lang="en-US" altLang="zh-CN" sz="2800" b="1">
                <a:latin typeface="Times New Roman" pitchFamily="18" charset="0"/>
              </a:rPr>
              <a:t>BRDF</a:t>
            </a:r>
            <a:r>
              <a:rPr lang="zh-CN" altLang="en-US" sz="2800" b="1">
                <a:latin typeface="Times New Roman" pitchFamily="18" charset="0"/>
              </a:rPr>
              <a:t>的方法为把</a:t>
            </a:r>
            <a:r>
              <a:rPr lang="en-US" altLang="zh-CN" sz="2800" b="1">
                <a:latin typeface="Times New Roman" pitchFamily="18" charset="0"/>
              </a:rPr>
              <a:t>BRDF</a:t>
            </a:r>
            <a:r>
              <a:rPr lang="zh-CN" altLang="en-US" sz="2800" b="1">
                <a:latin typeface="Times New Roman" pitchFamily="18" charset="0"/>
              </a:rPr>
              <a:t>表示成</a:t>
            </a:r>
            <a:r>
              <a:rPr lang="zh-CN" altLang="en-US" sz="2800" b="1">
                <a:solidFill>
                  <a:schemeClr val="tx2"/>
                </a:solidFill>
                <a:latin typeface="Times New Roman" pitchFamily="18" charset="0"/>
              </a:rPr>
              <a:t>乘积项的和</a:t>
            </a:r>
            <a:r>
              <a:rPr lang="en-US" altLang="zh-CN" sz="2800" b="1">
                <a:latin typeface="Times New Roman" pitchFamily="18" charset="0"/>
              </a:rPr>
              <a:t>(</a:t>
            </a:r>
            <a:r>
              <a:rPr lang="zh-CN" altLang="en-US" sz="2800" b="1">
                <a:latin typeface="Times New Roman" pitchFamily="18" charset="0"/>
              </a:rPr>
              <a:t>而不是一系列基函数的加权和</a:t>
            </a:r>
            <a:r>
              <a:rPr lang="en-US" altLang="zh-CN" sz="2800" b="1">
                <a:latin typeface="Times New Roman" pitchFamily="18" charset="0"/>
              </a:rPr>
              <a:t>)</a:t>
            </a:r>
            <a:r>
              <a:rPr lang="zh-CN" altLang="en-US" sz="2800" b="1">
                <a:latin typeface="Times New Roman" pitchFamily="18" charset="0"/>
              </a:rPr>
              <a:t>，其中每个乘积项包含两项</a:t>
            </a:r>
          </a:p>
          <a:p>
            <a:pPr marL="342900" indent="-342900">
              <a:lnSpc>
                <a:spcPct val="90000"/>
              </a:lnSpc>
              <a:spcBef>
                <a:spcPct val="20000"/>
              </a:spcBef>
              <a:buClr>
                <a:schemeClr val="accent1"/>
              </a:buClr>
              <a:buSzPct val="70000"/>
              <a:buFont typeface="Wingdings" pitchFamily="2" charset="2"/>
              <a:buChar char="n"/>
            </a:pPr>
            <a:endParaRPr lang="zh-CN" altLang="en-US" sz="2800" b="1">
              <a:latin typeface="Times New Roman" pitchFamily="18" charset="0"/>
            </a:endParaRPr>
          </a:p>
          <a:p>
            <a:pPr marL="342900" indent="-342900">
              <a:lnSpc>
                <a:spcPct val="90000"/>
              </a:lnSpc>
              <a:spcBef>
                <a:spcPct val="20000"/>
              </a:spcBef>
              <a:buClr>
                <a:schemeClr val="accent1"/>
              </a:buClr>
              <a:buSzPct val="70000"/>
              <a:buFont typeface="Wingdings" pitchFamily="2" charset="2"/>
              <a:buChar char="n"/>
            </a:pPr>
            <a:r>
              <a:rPr lang="zh-CN" altLang="en-US" sz="2800" b="1">
                <a:solidFill>
                  <a:schemeClr val="tx2"/>
                </a:solidFill>
                <a:latin typeface="Times New Roman" pitchFamily="18" charset="0"/>
              </a:rPr>
              <a:t>思想：</a:t>
            </a:r>
            <a:r>
              <a:rPr lang="zh-CN" altLang="en-US" sz="2800" b="1">
                <a:latin typeface="Times New Roman" pitchFamily="18" charset="0"/>
              </a:rPr>
              <a:t>把</a:t>
            </a:r>
            <a:r>
              <a:rPr lang="en-US" altLang="zh-CN" sz="2800" b="1">
                <a:latin typeface="Times New Roman" pitchFamily="18" charset="0"/>
              </a:rPr>
              <a:t>BRDF</a:t>
            </a:r>
            <a:r>
              <a:rPr lang="zh-CN" altLang="en-US" sz="2800" b="1">
                <a:latin typeface="Times New Roman" pitchFamily="18" charset="0"/>
              </a:rPr>
              <a:t>转化为一系列</a:t>
            </a:r>
            <a:r>
              <a:rPr lang="zh-CN" altLang="en-US" sz="2800" b="1">
                <a:solidFill>
                  <a:schemeClr val="tx2"/>
                </a:solidFill>
                <a:latin typeface="Times New Roman" pitchFamily="18" charset="0"/>
              </a:rPr>
              <a:t>二维纹理对</a:t>
            </a:r>
            <a:r>
              <a:rPr lang="zh-CN" altLang="en-US" sz="2800" b="1">
                <a:latin typeface="Times New Roman" pitchFamily="18" charset="0"/>
              </a:rPr>
              <a:t>。每对纹理通过四维参数存取</a:t>
            </a:r>
            <a:r>
              <a:rPr lang="en-US" altLang="zh-CN" sz="2800" b="1">
                <a:latin typeface="Times New Roman" pitchFamily="18" charset="0"/>
              </a:rPr>
              <a:t>(2</a:t>
            </a:r>
            <a:r>
              <a:rPr lang="zh-CN" altLang="en-US" sz="2800" b="1">
                <a:latin typeface="Times New Roman" pitchFamily="18" charset="0"/>
              </a:rPr>
              <a:t>个入射角和</a:t>
            </a:r>
            <a:r>
              <a:rPr lang="en-US" altLang="zh-CN" sz="2800" b="1">
                <a:latin typeface="Times New Roman" pitchFamily="18" charset="0"/>
              </a:rPr>
              <a:t>2</a:t>
            </a:r>
            <a:r>
              <a:rPr lang="zh-CN" altLang="en-US" sz="2800" b="1">
                <a:latin typeface="Times New Roman" pitchFamily="18" charset="0"/>
              </a:rPr>
              <a:t>个发射角</a:t>
            </a:r>
            <a:r>
              <a:rPr lang="en-US" altLang="zh-CN" sz="2800" b="1">
                <a:latin typeface="Times New Roman" pitchFamily="18" charset="0"/>
              </a:rPr>
              <a:t>).</a:t>
            </a:r>
            <a:r>
              <a:rPr lang="zh-CN" altLang="en-US" sz="2800" b="1">
                <a:latin typeface="Times New Roman" pitchFamily="18" charset="0"/>
              </a:rPr>
              <a:t>返回的纹理值相乘后再相加，得到象素的颜色</a:t>
            </a:r>
          </a:p>
          <a:p>
            <a:pPr marL="342900" indent="-342900">
              <a:lnSpc>
                <a:spcPct val="90000"/>
              </a:lnSpc>
              <a:spcBef>
                <a:spcPct val="20000"/>
              </a:spcBef>
              <a:buClr>
                <a:schemeClr val="accent1"/>
              </a:buClr>
              <a:buSzPct val="70000"/>
              <a:buFont typeface="Wingdings" pitchFamily="2" charset="2"/>
              <a:buChar char="n"/>
            </a:pPr>
            <a:endParaRPr lang="zh-CN" altLang="en-US" sz="2800" b="1">
              <a:latin typeface="Times New Roman" pitchFamily="18" charset="0"/>
            </a:endParaRPr>
          </a:p>
          <a:p>
            <a:pPr marL="342900" indent="-342900">
              <a:lnSpc>
                <a:spcPct val="90000"/>
              </a:lnSpc>
              <a:spcBef>
                <a:spcPct val="20000"/>
              </a:spcBef>
              <a:buClr>
                <a:schemeClr val="accent1"/>
              </a:buClr>
              <a:buSzPct val="70000"/>
              <a:buFont typeface="Wingdings" pitchFamily="2" charset="2"/>
              <a:buChar char="n"/>
            </a:pPr>
            <a:r>
              <a:rPr lang="zh-CN" altLang="en-US" sz="2800" b="1">
                <a:latin typeface="Times New Roman" pitchFamily="18" charset="0"/>
              </a:rPr>
              <a:t>在实践中，我们发现对于很多材料表面，</a:t>
            </a:r>
            <a:r>
              <a:rPr lang="zh-CN" altLang="en-US" sz="2800" b="1">
                <a:solidFill>
                  <a:schemeClr val="tx2"/>
                </a:solidFill>
                <a:latin typeface="Times New Roman" pitchFamily="18" charset="0"/>
              </a:rPr>
              <a:t>一对纹理</a:t>
            </a:r>
            <a:r>
              <a:rPr lang="zh-CN" altLang="en-US" sz="2800" b="1">
                <a:latin typeface="Times New Roman" pitchFamily="18" charset="0"/>
              </a:rPr>
              <a:t>已经可以产生令人满意的结果</a:t>
            </a:r>
          </a:p>
        </p:txBody>
      </p:sp>
    </p:spTree>
    <p:extLst>
      <p:ext uri="{BB962C8B-B14F-4D97-AF65-F5344CB8AC3E}">
        <p14:creationId xmlns:p14="http://schemas.microsoft.com/office/powerpoint/2010/main" val="211682548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Rot="1" noChangeArrowheads="1"/>
          </p:cNvSpPr>
          <p:nvPr/>
        </p:nvSpPr>
        <p:spPr bwMode="auto">
          <a:xfrm>
            <a:off x="812800" y="1600200"/>
            <a:ext cx="108712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1"/>
              </a:buClr>
              <a:buSzPct val="70000"/>
              <a:buFont typeface="Wingdings" pitchFamily="2" charset="2"/>
              <a:buChar char="n"/>
            </a:pPr>
            <a:r>
              <a:rPr lang="zh-CN" altLang="en-US" sz="2400" b="1">
                <a:latin typeface="Times New Roman" pitchFamily="18" charset="0"/>
              </a:rPr>
              <a:t>初始的</a:t>
            </a:r>
            <a:r>
              <a:rPr lang="en-US" altLang="zh-CN" sz="2400" b="1">
                <a:latin typeface="Times New Roman" pitchFamily="18" charset="0"/>
              </a:rPr>
              <a:t>BRDF</a:t>
            </a:r>
            <a:r>
              <a:rPr lang="zh-CN" altLang="en-US" sz="2400" b="1">
                <a:latin typeface="Times New Roman" pitchFamily="18" charset="0"/>
              </a:rPr>
              <a:t>有两个方向矢量，入射矢量和发射矢量。因数分解法就是把</a:t>
            </a:r>
            <a:r>
              <a:rPr lang="en-US" altLang="zh-CN" sz="2400" b="1">
                <a:latin typeface="Times New Roman" pitchFamily="18" charset="0"/>
              </a:rPr>
              <a:t>BRDF</a:t>
            </a:r>
            <a:r>
              <a:rPr lang="zh-CN" altLang="en-US" sz="2400" b="1">
                <a:latin typeface="Times New Roman" pitchFamily="18" charset="0"/>
              </a:rPr>
              <a:t>表示成简单函数对乘积的和：</a:t>
            </a:r>
          </a:p>
          <a:p>
            <a:pPr marL="342900" indent="-342900">
              <a:lnSpc>
                <a:spcPct val="90000"/>
              </a:lnSpc>
              <a:spcBef>
                <a:spcPct val="20000"/>
              </a:spcBef>
              <a:buClr>
                <a:schemeClr val="accent1"/>
              </a:buClr>
              <a:buSzPct val="70000"/>
              <a:buFont typeface="Wingdings" pitchFamily="2" charset="2"/>
              <a:buChar char="n"/>
            </a:pPr>
            <a:endParaRPr lang="zh-CN" altLang="en-US" sz="2400" b="1">
              <a:latin typeface="Times New Roman" pitchFamily="18" charset="0"/>
            </a:endParaRPr>
          </a:p>
          <a:p>
            <a:pPr marL="342900" indent="-342900">
              <a:lnSpc>
                <a:spcPct val="90000"/>
              </a:lnSpc>
              <a:spcBef>
                <a:spcPct val="20000"/>
              </a:spcBef>
              <a:buClr>
                <a:schemeClr val="accent1"/>
              </a:buClr>
              <a:buSzPct val="70000"/>
              <a:buFont typeface="Wingdings" pitchFamily="2" charset="2"/>
              <a:buChar char="n"/>
            </a:pPr>
            <a:endParaRPr lang="zh-CN" altLang="en-US" sz="2400" b="1">
              <a:latin typeface="Times New Roman" pitchFamily="18" charset="0"/>
            </a:endParaRPr>
          </a:p>
          <a:p>
            <a:pPr marL="342900" indent="-342900">
              <a:lnSpc>
                <a:spcPct val="90000"/>
              </a:lnSpc>
              <a:spcBef>
                <a:spcPct val="20000"/>
              </a:spcBef>
              <a:buClr>
                <a:schemeClr val="accent1"/>
              </a:buClr>
              <a:buSzPct val="70000"/>
              <a:buFont typeface="Wingdings" pitchFamily="2" charset="2"/>
              <a:buChar char="n"/>
            </a:pPr>
            <a:endParaRPr lang="zh-CN" altLang="en-US" sz="2400" b="1">
              <a:latin typeface="Times New Roman" pitchFamily="18" charset="0"/>
            </a:endParaRPr>
          </a:p>
          <a:p>
            <a:pPr marL="342900" indent="-342900">
              <a:lnSpc>
                <a:spcPct val="90000"/>
              </a:lnSpc>
              <a:spcBef>
                <a:spcPct val="20000"/>
              </a:spcBef>
              <a:buClr>
                <a:schemeClr val="accent1"/>
              </a:buClr>
              <a:buSzPct val="70000"/>
              <a:buFont typeface="Wingdings" pitchFamily="2" charset="2"/>
              <a:buChar char="n"/>
            </a:pPr>
            <a:r>
              <a:rPr lang="zh-CN" altLang="en-US" sz="2400" b="1">
                <a:latin typeface="Times New Roman" pitchFamily="18" charset="0"/>
              </a:rPr>
              <a:t>因数分解法蕴涵的思想为把入射和发射方向映射为纹理上的象素，使得上式中的</a:t>
            </a:r>
            <a:r>
              <a:rPr lang="en-US" altLang="zh-CN" sz="2400" i="1">
                <a:solidFill>
                  <a:schemeClr val="hlink"/>
                </a:solidFill>
                <a:latin typeface="Times New Roman" pitchFamily="18" charset="0"/>
              </a:rPr>
              <a:t>n</a:t>
            </a:r>
            <a:r>
              <a:rPr lang="zh-CN" altLang="en-US" sz="2400" b="1">
                <a:latin typeface="Times New Roman" pitchFamily="18" charset="0"/>
              </a:rPr>
              <a:t>尽量小，并且方向矢量可以通过纹理的线性插值来得到。</a:t>
            </a:r>
          </a:p>
          <a:p>
            <a:pPr marL="342900" indent="-342900">
              <a:lnSpc>
                <a:spcPct val="90000"/>
              </a:lnSpc>
              <a:spcBef>
                <a:spcPct val="20000"/>
              </a:spcBef>
              <a:buClr>
                <a:schemeClr val="accent1"/>
              </a:buClr>
              <a:buSzPct val="70000"/>
              <a:buFont typeface="Wingdings" pitchFamily="2" charset="2"/>
              <a:buChar char="n"/>
            </a:pPr>
            <a:endParaRPr lang="zh-CN" altLang="en-US" sz="2400" b="1">
              <a:latin typeface="Times New Roman" pitchFamily="18" charset="0"/>
            </a:endParaRPr>
          </a:p>
          <a:p>
            <a:pPr marL="342900" indent="-342900">
              <a:lnSpc>
                <a:spcPct val="90000"/>
              </a:lnSpc>
              <a:spcBef>
                <a:spcPct val="20000"/>
              </a:spcBef>
              <a:buClr>
                <a:schemeClr val="accent1"/>
              </a:buClr>
              <a:buSzPct val="70000"/>
              <a:buFont typeface="Wingdings" pitchFamily="2" charset="2"/>
              <a:buChar char="n"/>
            </a:pPr>
            <a:r>
              <a:rPr lang="zh-CN" altLang="en-US" sz="2400" b="1">
                <a:latin typeface="Times New Roman" pitchFamily="18" charset="0"/>
              </a:rPr>
              <a:t>存取的纹理与环境映照具有相同的形式：</a:t>
            </a:r>
            <a:r>
              <a:rPr lang="zh-CN" altLang="en-US" sz="2400" b="1">
                <a:solidFill>
                  <a:schemeClr val="hlink"/>
                </a:solidFill>
                <a:latin typeface="Times New Roman" pitchFamily="18" charset="0"/>
              </a:rPr>
              <a:t>球面图、</a:t>
            </a:r>
            <a:r>
              <a:rPr lang="zh-CN" altLang="en-US" sz="2400" b="1">
                <a:solidFill>
                  <a:schemeClr val="hlink"/>
                </a:solidFill>
              </a:rPr>
              <a:t>抛物面图、立方体图</a:t>
            </a:r>
            <a:r>
              <a:rPr lang="zh-CN" altLang="en-US" sz="2400" b="1"/>
              <a:t>。其中</a:t>
            </a:r>
            <a:r>
              <a:rPr lang="zh-CN" altLang="en-US" sz="2400" b="1">
                <a:solidFill>
                  <a:schemeClr val="hlink"/>
                </a:solidFill>
              </a:rPr>
              <a:t>立方体图</a:t>
            </a:r>
            <a:r>
              <a:rPr lang="zh-CN" altLang="en-US" sz="2400" b="1"/>
              <a:t>的质量最高。</a:t>
            </a:r>
          </a:p>
        </p:txBody>
      </p:sp>
      <p:graphicFrame>
        <p:nvGraphicFramePr>
          <p:cNvPr id="80900" name="Object 4"/>
          <p:cNvGraphicFramePr>
            <a:graphicFrameLocks noGrp="1" noChangeAspect="1"/>
          </p:cNvGraphicFramePr>
          <p:nvPr>
            <p:ph idx="1"/>
          </p:nvPr>
        </p:nvGraphicFramePr>
        <p:xfrm>
          <a:off x="3071285" y="2349500"/>
          <a:ext cx="5954183" cy="1047750"/>
        </p:xfrm>
        <a:graphic>
          <a:graphicData uri="http://schemas.openxmlformats.org/presentationml/2006/ole">
            <mc:AlternateContent xmlns:mc="http://schemas.openxmlformats.org/markup-compatibility/2006">
              <mc:Choice xmlns:v="urn:schemas-microsoft-com:vml" Requires="v">
                <p:oleObj spid="_x0000_s136229" name="Equation" r:id="rId3" imgW="1765229" imgH="381060" progId="Equation.3">
                  <p:embed/>
                </p:oleObj>
              </mc:Choice>
              <mc:Fallback>
                <p:oleObj name="Equation" r:id="rId3" imgW="1765229" imgH="3810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285" y="2349500"/>
                        <a:ext cx="5954183"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5.2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因数分解法</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Factorization)</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853052096"/>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Rot="1" noChangeArrowheads="1"/>
          </p:cNvSpPr>
          <p:nvPr/>
        </p:nvSpPr>
        <p:spPr bwMode="auto">
          <a:xfrm>
            <a:off x="812800" y="1600200"/>
            <a:ext cx="108712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1"/>
              </a:buClr>
              <a:buSzPct val="70000"/>
              <a:buFont typeface="Wingdings" pitchFamily="2" charset="2"/>
              <a:buChar char="n"/>
            </a:pPr>
            <a:r>
              <a:rPr lang="zh-CN" altLang="en-US" sz="2400" b="1">
                <a:latin typeface="Times New Roman" pitchFamily="18" charset="0"/>
              </a:rPr>
              <a:t>我们的目标是构造纹理对：一个通过入射方向存取</a:t>
            </a:r>
            <a:r>
              <a:rPr lang="en-US" altLang="zh-CN" sz="2400" b="1">
                <a:latin typeface="Times New Roman" pitchFamily="18" charset="0"/>
              </a:rPr>
              <a:t>(</a:t>
            </a:r>
            <a:r>
              <a:rPr lang="zh-CN" altLang="en-US" sz="2400" b="1">
                <a:latin typeface="Times New Roman" pitchFamily="18" charset="0"/>
              </a:rPr>
              <a:t>我们称之为</a:t>
            </a:r>
            <a:r>
              <a:rPr lang="zh-CN" altLang="en-US" sz="2400" b="1">
                <a:solidFill>
                  <a:schemeClr val="hlink"/>
                </a:solidFill>
                <a:latin typeface="Times New Roman" pitchFamily="18" charset="0"/>
              </a:rPr>
              <a:t>入射纹理</a:t>
            </a:r>
            <a:r>
              <a:rPr lang="en-US" altLang="zh-CN" sz="2400" b="1">
                <a:latin typeface="Times New Roman" pitchFamily="18" charset="0"/>
              </a:rPr>
              <a:t>)</a:t>
            </a:r>
            <a:r>
              <a:rPr lang="zh-CN" altLang="en-US" sz="2400" b="1">
                <a:latin typeface="Times New Roman" pitchFamily="18" charset="0"/>
              </a:rPr>
              <a:t>，另一个通过发射方向存取</a:t>
            </a:r>
            <a:r>
              <a:rPr lang="en-US" altLang="zh-CN" sz="2400" b="1">
                <a:latin typeface="Times New Roman" pitchFamily="18" charset="0"/>
              </a:rPr>
              <a:t>(</a:t>
            </a:r>
            <a:r>
              <a:rPr lang="zh-CN" altLang="en-US" sz="2400" b="1">
                <a:latin typeface="Times New Roman" pitchFamily="18" charset="0"/>
              </a:rPr>
              <a:t>我们称之为</a:t>
            </a:r>
            <a:r>
              <a:rPr lang="zh-CN" altLang="en-US" sz="2400" b="1">
                <a:solidFill>
                  <a:schemeClr val="hlink"/>
                </a:solidFill>
                <a:latin typeface="Times New Roman" pitchFamily="18" charset="0"/>
              </a:rPr>
              <a:t>发射纹理</a:t>
            </a:r>
            <a:r>
              <a:rPr lang="en-US" altLang="zh-CN" sz="2400" b="1">
                <a:latin typeface="Times New Roman" pitchFamily="18" charset="0"/>
              </a:rPr>
              <a:t>)</a:t>
            </a:r>
            <a:r>
              <a:rPr lang="zh-CN" altLang="en-US" sz="2400" b="1">
                <a:latin typeface="Times New Roman" pitchFamily="18" charset="0"/>
              </a:rPr>
              <a:t>。</a:t>
            </a:r>
          </a:p>
        </p:txBody>
      </p:sp>
      <p:sp>
        <p:nvSpPr>
          <p:cNvPr id="81923" name="Rectangle 3"/>
          <p:cNvSpPr>
            <a:spLocks noGrp="1" noChangeArrowheads="1"/>
          </p:cNvSpPr>
          <p:nvPr>
            <p:ph type="title"/>
          </p:nvPr>
        </p:nvSpPr>
        <p:spPr>
          <a:xfrm>
            <a:off x="812800" y="2348880"/>
            <a:ext cx="10515164" cy="1325563"/>
          </a:xfrm>
        </p:spPr>
        <p:txBody>
          <a:bodyPr>
            <a:normAutofit/>
          </a:bodyPr>
          <a:lstStyle/>
          <a:p>
            <a:pPr lvl="1" hangingPunct="0">
              <a:defRPr/>
            </a:pP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例子</a:t>
            </a:r>
          </a:p>
        </p:txBody>
      </p:sp>
      <p:sp>
        <p:nvSpPr>
          <p:cNvPr id="81924" name="Text Box 4"/>
          <p:cNvSpPr txBox="1">
            <a:spLocks noChangeArrowheads="1"/>
          </p:cNvSpPr>
          <p:nvPr/>
        </p:nvSpPr>
        <p:spPr bwMode="auto">
          <a:xfrm>
            <a:off x="1295400" y="5229225"/>
            <a:ext cx="1027218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b="1" dirty="0">
                <a:solidFill>
                  <a:schemeClr val="hlink"/>
                </a:solidFill>
                <a:latin typeface="Times New Roman" pitchFamily="18" charset="0"/>
              </a:rPr>
              <a:t>金材质的</a:t>
            </a:r>
            <a:r>
              <a:rPr lang="en-US" altLang="zh-CN" sz="2400" b="1" dirty="0">
                <a:solidFill>
                  <a:schemeClr val="hlink"/>
                </a:solidFill>
                <a:latin typeface="Times New Roman" pitchFamily="18" charset="0"/>
              </a:rPr>
              <a:t>BRDF</a:t>
            </a:r>
            <a:r>
              <a:rPr lang="zh-CN" altLang="en-US" sz="2400" b="1" dirty="0">
                <a:solidFill>
                  <a:schemeClr val="hlink"/>
                </a:solidFill>
                <a:latin typeface="Times New Roman" pitchFamily="18" charset="0"/>
              </a:rPr>
              <a:t>因数分解</a:t>
            </a:r>
            <a:r>
              <a:rPr lang="en-US" altLang="zh-CN" sz="2400" b="1" dirty="0">
                <a:solidFill>
                  <a:schemeClr val="hlink"/>
                </a:solidFill>
                <a:latin typeface="Times New Roman" pitchFamily="18" charset="0"/>
              </a:rPr>
              <a:t>(</a:t>
            </a:r>
            <a:r>
              <a:rPr lang="zh-CN" altLang="en-US" sz="2400" b="1" dirty="0">
                <a:solidFill>
                  <a:schemeClr val="hlink"/>
                </a:solidFill>
                <a:latin typeface="Times New Roman" pitchFamily="18" charset="0"/>
              </a:rPr>
              <a:t>采用</a:t>
            </a:r>
            <a:r>
              <a:rPr lang="en-US" altLang="zh-CN" sz="2400" b="1" dirty="0">
                <a:solidFill>
                  <a:schemeClr val="hlink"/>
                </a:solidFill>
                <a:latin typeface="Times New Roman" pitchFamily="18" charset="0"/>
              </a:rPr>
              <a:t>Cook-Torrance </a:t>
            </a:r>
            <a:r>
              <a:rPr lang="zh-CN" altLang="en-US" sz="2400" b="1" dirty="0">
                <a:solidFill>
                  <a:schemeClr val="hlink"/>
                </a:solidFill>
                <a:latin typeface="Times New Roman" pitchFamily="18" charset="0"/>
              </a:rPr>
              <a:t>模型</a:t>
            </a:r>
            <a:r>
              <a:rPr lang="en-US" altLang="zh-CN" sz="2400" b="1" dirty="0">
                <a:solidFill>
                  <a:schemeClr val="hlink"/>
                </a:solidFill>
                <a:latin typeface="Times New Roman" pitchFamily="18" charset="0"/>
              </a:rPr>
              <a:t>)</a:t>
            </a:r>
            <a:r>
              <a:rPr lang="zh-CN" altLang="en-US" sz="2400" b="1" dirty="0">
                <a:solidFill>
                  <a:schemeClr val="hlink"/>
                </a:solidFill>
                <a:latin typeface="Times New Roman" pitchFamily="18" charset="0"/>
              </a:rPr>
              <a:t>。两个纹理通过入射光线矢量和发射视线矢量存取。对于</a:t>
            </a:r>
            <a:r>
              <a:rPr lang="zh-CN" altLang="en-US" sz="2400" b="1" dirty="0" smtClean="0">
                <a:solidFill>
                  <a:schemeClr val="hlink"/>
                </a:solidFill>
                <a:latin typeface="Times New Roman" pitchFamily="18" charset="0"/>
              </a:rPr>
              <a:t>每个像素</a:t>
            </a:r>
            <a:r>
              <a:rPr lang="zh-CN" altLang="en-US" sz="2400" b="1" dirty="0">
                <a:solidFill>
                  <a:schemeClr val="hlink"/>
                </a:solidFill>
                <a:latin typeface="Times New Roman" pitchFamily="18" charset="0"/>
              </a:rPr>
              <a:t>，对应的纹理相乘生成茶壶的光照</a:t>
            </a:r>
          </a:p>
        </p:txBody>
      </p:sp>
      <p:pic>
        <p:nvPicPr>
          <p:cNvPr id="81925" name="Picture 5" descr="1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29834" y="3127375"/>
            <a:ext cx="9565217" cy="2000250"/>
          </a:xfrm>
          <a:noFill/>
        </p:spPr>
      </p:pic>
      <p:sp>
        <p:nvSpPr>
          <p:cNvPr id="6" name="Rectangle 2"/>
          <p:cNvSpPr txBox="1">
            <a:spLocks noChangeArrowheads="1"/>
          </p:cNvSpPr>
          <p:nvPr/>
        </p:nvSpPr>
        <p:spPr>
          <a:xfrm>
            <a:off x="838418" y="365125"/>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5.2 </a:t>
            </a:r>
            <a:r>
              <a:rPr lang="zh-CN" altLang="en-US" sz="3200" b="1" smtClean="0">
                <a:solidFill>
                  <a:schemeClr val="accent6">
                    <a:lumMod val="50000"/>
                  </a:schemeClr>
                </a:solidFill>
                <a:latin typeface="微软雅黑" panose="020B0503020204020204" pitchFamily="34" charset="-122"/>
                <a:ea typeface="微软雅黑" panose="020B0503020204020204" pitchFamily="34" charset="-122"/>
              </a:rPr>
              <a:t>因数分解法</a:t>
            </a: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Factorization)</a:t>
            </a: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 </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9712777"/>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Rot="1" noChangeArrowheads="1"/>
          </p:cNvSpPr>
          <p:nvPr/>
        </p:nvSpPr>
        <p:spPr bwMode="auto">
          <a:xfrm>
            <a:off x="812800" y="1801814"/>
            <a:ext cx="10871200"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1"/>
              </a:buClr>
              <a:buSzPct val="70000"/>
              <a:buFont typeface="Wingdings" pitchFamily="2" charset="2"/>
              <a:buChar char="n"/>
            </a:pPr>
            <a:r>
              <a:rPr lang="zh-CN" altLang="en-US" sz="2800" b="1">
                <a:latin typeface="Times New Roman" pitchFamily="18" charset="0"/>
              </a:rPr>
              <a:t>入射纹理中每个纹素的</a:t>
            </a:r>
            <a:r>
              <a:rPr lang="en-US" altLang="zh-CN" sz="2800" i="1">
                <a:latin typeface="Times New Roman" pitchFamily="18" charset="0"/>
              </a:rPr>
              <a:t>uv</a:t>
            </a:r>
            <a:r>
              <a:rPr lang="zh-CN" altLang="en-US" sz="2800" b="1">
                <a:latin typeface="Times New Roman" pitchFamily="18" charset="0"/>
              </a:rPr>
              <a:t>坐标表示入射方向，反射纹理中每个纹素的</a:t>
            </a:r>
            <a:r>
              <a:rPr lang="en-US" altLang="zh-CN" sz="2800" i="1">
                <a:latin typeface="Times New Roman" pitchFamily="18" charset="0"/>
              </a:rPr>
              <a:t>uv</a:t>
            </a:r>
            <a:r>
              <a:rPr lang="zh-CN" altLang="en-US" sz="2800" b="1">
                <a:latin typeface="Times New Roman" pitchFamily="18" charset="0"/>
              </a:rPr>
              <a:t>坐标表示反射方向。例如，</a:t>
            </a:r>
            <a:r>
              <a:rPr lang="en-US" altLang="zh-CN" sz="2800" i="1">
                <a:solidFill>
                  <a:schemeClr val="hlink"/>
                </a:solidFill>
                <a:latin typeface="Times New Roman" pitchFamily="18" charset="0"/>
              </a:rPr>
              <a:t>u</a:t>
            </a:r>
            <a:r>
              <a:rPr lang="zh-CN" altLang="en-US" sz="2800" b="1">
                <a:solidFill>
                  <a:schemeClr val="hlink"/>
                </a:solidFill>
                <a:latin typeface="Times New Roman" pitchFamily="18" charset="0"/>
              </a:rPr>
              <a:t>坐标</a:t>
            </a:r>
            <a:r>
              <a:rPr lang="zh-CN" altLang="en-US" sz="2800" b="1">
                <a:latin typeface="Times New Roman" pitchFamily="18" charset="0"/>
              </a:rPr>
              <a:t>可以映射到</a:t>
            </a:r>
            <a:r>
              <a:rPr lang="zh-CN" altLang="en-US" sz="2800" b="1">
                <a:solidFill>
                  <a:schemeClr val="hlink"/>
                </a:solidFill>
                <a:latin typeface="Times New Roman" pitchFamily="18" charset="0"/>
              </a:rPr>
              <a:t>方位角</a:t>
            </a:r>
            <a:r>
              <a:rPr lang="zh-CN" altLang="en-US" sz="2800" b="1">
                <a:latin typeface="Times New Roman" pitchFamily="18" charset="0"/>
              </a:rPr>
              <a:t>，</a:t>
            </a:r>
            <a:r>
              <a:rPr lang="en-US" altLang="zh-CN" sz="2800" i="1">
                <a:solidFill>
                  <a:schemeClr val="hlink"/>
                </a:solidFill>
                <a:latin typeface="Times New Roman" pitchFamily="18" charset="0"/>
              </a:rPr>
              <a:t>v</a:t>
            </a:r>
            <a:r>
              <a:rPr lang="zh-CN" altLang="en-US" sz="2800" b="1">
                <a:solidFill>
                  <a:schemeClr val="hlink"/>
                </a:solidFill>
                <a:latin typeface="Times New Roman" pitchFamily="18" charset="0"/>
              </a:rPr>
              <a:t>坐标</a:t>
            </a:r>
            <a:r>
              <a:rPr lang="zh-CN" altLang="en-US" sz="2800" b="1">
                <a:latin typeface="Times New Roman" pitchFamily="18" charset="0"/>
              </a:rPr>
              <a:t>可以映射到</a:t>
            </a:r>
            <a:r>
              <a:rPr lang="zh-CN" altLang="en-US" sz="2800" b="1">
                <a:solidFill>
                  <a:schemeClr val="hlink"/>
                </a:solidFill>
                <a:latin typeface="Times New Roman" pitchFamily="18" charset="0"/>
              </a:rPr>
              <a:t>仰角</a:t>
            </a:r>
            <a:r>
              <a:rPr lang="zh-CN" altLang="en-US" sz="2800" b="1">
                <a:latin typeface="Times New Roman" pitchFamily="18" charset="0"/>
              </a:rPr>
              <a:t>。</a:t>
            </a:r>
          </a:p>
          <a:p>
            <a:pPr marL="342900" indent="-342900">
              <a:lnSpc>
                <a:spcPct val="90000"/>
              </a:lnSpc>
              <a:spcBef>
                <a:spcPct val="20000"/>
              </a:spcBef>
              <a:buClr>
                <a:schemeClr val="accent1"/>
              </a:buClr>
              <a:buSzPct val="70000"/>
              <a:buFont typeface="Wingdings" pitchFamily="2" charset="2"/>
              <a:buChar char="n"/>
            </a:pPr>
            <a:r>
              <a:rPr lang="zh-CN" altLang="en-US" sz="2800" b="1">
                <a:latin typeface="Times New Roman" pitchFamily="18" charset="0"/>
              </a:rPr>
              <a:t>在实践中，我们发现这种参数化结果并不好，会导致需要很多纹理对</a:t>
            </a:r>
            <a:r>
              <a:rPr lang="en-US" altLang="zh-CN" sz="2800" b="1">
                <a:latin typeface="Times New Roman" pitchFamily="18" charset="0"/>
              </a:rPr>
              <a:t>(</a:t>
            </a:r>
            <a:r>
              <a:rPr lang="zh-CN" altLang="en-US" sz="2800" b="1">
                <a:latin typeface="Times New Roman" pitchFamily="18" charset="0"/>
              </a:rPr>
              <a:t>即</a:t>
            </a:r>
            <a:r>
              <a:rPr lang="en-US" altLang="zh-CN" sz="2800" i="1">
                <a:solidFill>
                  <a:schemeClr val="hlink"/>
                </a:solidFill>
                <a:latin typeface="Times New Roman" pitchFamily="18" charset="0"/>
              </a:rPr>
              <a:t>n</a:t>
            </a:r>
            <a:r>
              <a:rPr lang="zh-CN" altLang="en-US" sz="2800" b="1">
                <a:latin typeface="Times New Roman" pitchFamily="18" charset="0"/>
              </a:rPr>
              <a:t>太大</a:t>
            </a:r>
            <a:r>
              <a:rPr lang="en-US" altLang="zh-CN" sz="2800" b="1">
                <a:latin typeface="Times New Roman" pitchFamily="18" charset="0"/>
              </a:rPr>
              <a:t>)</a:t>
            </a:r>
            <a:r>
              <a:rPr lang="zh-CN" altLang="en-US" sz="2800" b="1">
                <a:latin typeface="Times New Roman" pitchFamily="18" charset="0"/>
              </a:rPr>
              <a:t>才能较好地逼近</a:t>
            </a:r>
            <a:r>
              <a:rPr lang="en-US" altLang="zh-CN" sz="2800" b="1">
                <a:latin typeface="Times New Roman" pitchFamily="18" charset="0"/>
              </a:rPr>
              <a:t>BRDF</a:t>
            </a:r>
            <a:r>
              <a:rPr lang="zh-CN" altLang="en-US" sz="2800" b="1">
                <a:latin typeface="Times New Roman" pitchFamily="18" charset="0"/>
              </a:rPr>
              <a:t>。在三角形内的线性插值结果也不好，会导致严重的误差。</a:t>
            </a:r>
          </a:p>
          <a:p>
            <a:pPr marL="342900" indent="-342900">
              <a:lnSpc>
                <a:spcPct val="90000"/>
              </a:lnSpc>
              <a:spcBef>
                <a:spcPct val="20000"/>
              </a:spcBef>
              <a:buClr>
                <a:schemeClr val="accent1"/>
              </a:buClr>
              <a:buSzPct val="70000"/>
              <a:buFont typeface="Wingdings" pitchFamily="2" charset="2"/>
              <a:buChar char="n"/>
            </a:pPr>
            <a:r>
              <a:rPr lang="zh-CN" altLang="en-US" sz="2800" b="1">
                <a:latin typeface="Times New Roman" pitchFamily="18" charset="0"/>
              </a:rPr>
              <a:t>好的参数化方法与材料的类型有关</a:t>
            </a:r>
            <a:r>
              <a:rPr lang="en-US" altLang="zh-CN" sz="2800" b="1">
                <a:latin typeface="Times New Roman" pitchFamily="18" charset="0"/>
              </a:rPr>
              <a:t>(</a:t>
            </a:r>
            <a:r>
              <a:rPr lang="zh-CN" altLang="en-US" sz="2800" b="1">
                <a:latin typeface="Times New Roman" pitchFamily="18" charset="0"/>
              </a:rPr>
              <a:t>并非完全是一个科学问题</a:t>
            </a:r>
            <a:r>
              <a:rPr lang="en-US" altLang="zh-CN" sz="2800" b="1">
                <a:latin typeface="Times New Roman" pitchFamily="18" charset="0"/>
              </a:rPr>
              <a:t>)</a:t>
            </a:r>
            <a:r>
              <a:rPr lang="zh-CN" altLang="en-US" sz="2800" b="1">
                <a:latin typeface="Times New Roman" pitchFamily="18" charset="0"/>
              </a:rPr>
              <a:t>。</a:t>
            </a:r>
          </a:p>
          <a:p>
            <a:pPr marL="342900" indent="-342900">
              <a:lnSpc>
                <a:spcPct val="90000"/>
              </a:lnSpc>
              <a:spcBef>
                <a:spcPct val="20000"/>
              </a:spcBef>
              <a:buClr>
                <a:schemeClr val="accent1"/>
              </a:buClr>
              <a:buSzPct val="70000"/>
              <a:buFont typeface="Wingdings" pitchFamily="2" charset="2"/>
              <a:buChar char="n"/>
            </a:pPr>
            <a:endParaRPr lang="en-US" altLang="zh-CN" sz="2800" b="1">
              <a:latin typeface="Times New Roman" pitchFamily="18" charset="0"/>
            </a:endParaRPr>
          </a:p>
        </p:txBody>
      </p:sp>
      <p:sp>
        <p:nvSpPr>
          <p:cNvPr id="3"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5.2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因数分解法</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Factorization)</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31364556"/>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335360" y="2492896"/>
            <a:ext cx="10515164" cy="1325563"/>
          </a:xfrm>
        </p:spPr>
        <p:txBody>
          <a:bodyPr/>
          <a:lstStyle/>
          <a:p>
            <a:pPr eaLnBrk="1" hangingPunct="1"/>
            <a:r>
              <a:rPr lang="zh-CN" altLang="en-US" sz="3600" b="1" dirty="0" smtClean="0"/>
              <a:t>矩阵分解</a:t>
            </a:r>
          </a:p>
        </p:txBody>
      </p:sp>
      <p:sp>
        <p:nvSpPr>
          <p:cNvPr id="83971" name="Rectangle 3"/>
          <p:cNvSpPr>
            <a:spLocks noGrp="1" noChangeArrowheads="1"/>
          </p:cNvSpPr>
          <p:nvPr>
            <p:ph type="body" idx="1"/>
          </p:nvPr>
        </p:nvSpPr>
        <p:spPr>
          <a:xfrm>
            <a:off x="624418" y="1600200"/>
            <a:ext cx="10943167" cy="4498975"/>
          </a:xfrm>
        </p:spPr>
        <p:txBody>
          <a:bodyPr/>
          <a:lstStyle/>
          <a:p>
            <a:pPr marL="342900" indent="-342900" eaLnBrk="1" hangingPunct="1">
              <a:lnSpc>
                <a:spcPct val="90000"/>
              </a:lnSpc>
            </a:pPr>
            <a:r>
              <a:rPr lang="zh-CN" altLang="en-US" sz="2400" b="1" dirty="0" smtClean="0">
                <a:latin typeface="Times New Roman" pitchFamily="18" charset="0"/>
              </a:rPr>
              <a:t>为了计算纹理对，需要构造一大型矩阵（可以采用预计算的方法）。入射纹理的每个纹素表示该矩阵的行下标，发射纹理的每个纹素表示该矩阵的列下标。矩阵的每个元素表示</a:t>
            </a:r>
            <a:r>
              <a:rPr lang="en-US" altLang="zh-CN" sz="2400" b="1" dirty="0" smtClean="0">
                <a:latin typeface="Times New Roman" pitchFamily="18" charset="0"/>
              </a:rPr>
              <a:t>BRDF</a:t>
            </a:r>
            <a:r>
              <a:rPr lang="zh-CN" altLang="en-US" sz="2400" b="1" dirty="0" smtClean="0">
                <a:latin typeface="Times New Roman" pitchFamily="18" charset="0"/>
              </a:rPr>
              <a:t>的反射系数值。</a:t>
            </a:r>
          </a:p>
          <a:p>
            <a:pPr marL="342900" indent="-342900" eaLnBrk="1" hangingPunct="1">
              <a:lnSpc>
                <a:spcPct val="90000"/>
              </a:lnSpc>
            </a:pPr>
            <a:endParaRPr lang="zh-CN" altLang="en-US" sz="2400" b="1" dirty="0" smtClean="0">
              <a:latin typeface="Times New Roman" pitchFamily="18" charset="0"/>
            </a:endParaRPr>
          </a:p>
          <a:p>
            <a:pPr marL="342900" indent="-342900" eaLnBrk="1" hangingPunct="1">
              <a:lnSpc>
                <a:spcPct val="90000"/>
              </a:lnSpc>
            </a:pPr>
            <a:r>
              <a:rPr lang="zh-CN" altLang="en-US" sz="2400" b="1" dirty="0" smtClean="0">
                <a:latin typeface="Times New Roman" pitchFamily="18" charset="0"/>
              </a:rPr>
              <a:t>矩阵分解通常采用两种方法：奇异值分解</a:t>
            </a:r>
            <a:r>
              <a:rPr lang="en-US" altLang="zh-CN" sz="2400" b="1" dirty="0" smtClean="0">
                <a:latin typeface="Times New Roman" pitchFamily="18" charset="0"/>
              </a:rPr>
              <a:t>(</a:t>
            </a:r>
            <a:r>
              <a:rPr lang="en-US" altLang="zh-CN" sz="2400" b="1" dirty="0" smtClean="0">
                <a:solidFill>
                  <a:schemeClr val="hlink"/>
                </a:solidFill>
                <a:latin typeface="Times New Roman" pitchFamily="18" charset="0"/>
              </a:rPr>
              <a:t>SVD</a:t>
            </a:r>
            <a:r>
              <a:rPr lang="en-US" altLang="zh-CN" sz="2400" b="1" dirty="0" smtClean="0">
                <a:latin typeface="Times New Roman" pitchFamily="18" charset="0"/>
              </a:rPr>
              <a:t>, </a:t>
            </a:r>
            <a:r>
              <a:rPr lang="en-US" altLang="zh-CN" sz="2400" b="1" dirty="0" smtClean="0">
                <a:solidFill>
                  <a:schemeClr val="hlink"/>
                </a:solidFill>
                <a:latin typeface="Times New Roman" pitchFamily="18" charset="0"/>
              </a:rPr>
              <a:t>S</a:t>
            </a:r>
            <a:r>
              <a:rPr lang="en-US" altLang="zh-CN" sz="2400" b="1" dirty="0" smtClean="0">
                <a:latin typeface="Times New Roman" pitchFamily="18" charset="0"/>
              </a:rPr>
              <a:t>ingular </a:t>
            </a:r>
            <a:r>
              <a:rPr lang="en-US" altLang="zh-CN" sz="2400" b="1" dirty="0" smtClean="0">
                <a:solidFill>
                  <a:schemeClr val="hlink"/>
                </a:solidFill>
                <a:latin typeface="Times New Roman" pitchFamily="18" charset="0"/>
              </a:rPr>
              <a:t>V</a:t>
            </a:r>
            <a:r>
              <a:rPr lang="en-US" altLang="zh-CN" sz="2400" b="1" dirty="0" smtClean="0">
                <a:latin typeface="Times New Roman" pitchFamily="18" charset="0"/>
              </a:rPr>
              <a:t>alue </a:t>
            </a:r>
            <a:r>
              <a:rPr lang="en-US" altLang="zh-CN" sz="2400" b="1" dirty="0" smtClean="0">
                <a:solidFill>
                  <a:schemeClr val="hlink"/>
                </a:solidFill>
                <a:latin typeface="Times New Roman" pitchFamily="18" charset="0"/>
              </a:rPr>
              <a:t>D</a:t>
            </a:r>
            <a:r>
              <a:rPr lang="en-US" altLang="zh-CN" sz="2400" b="1" dirty="0" smtClean="0">
                <a:latin typeface="Times New Roman" pitchFamily="18" charset="0"/>
              </a:rPr>
              <a:t>ecomposition), </a:t>
            </a:r>
            <a:r>
              <a:rPr lang="zh-CN" altLang="en-US" sz="2400" b="1" dirty="0" smtClean="0">
                <a:latin typeface="Times New Roman" pitchFamily="18" charset="0"/>
              </a:rPr>
              <a:t>规范化分解</a:t>
            </a:r>
            <a:r>
              <a:rPr lang="en-US" altLang="zh-CN" sz="2400" b="1" dirty="0" smtClean="0">
                <a:latin typeface="Times New Roman" pitchFamily="18" charset="0"/>
              </a:rPr>
              <a:t>(</a:t>
            </a:r>
            <a:r>
              <a:rPr lang="en-US" altLang="zh-CN" sz="2400" b="1" dirty="0" smtClean="0">
                <a:solidFill>
                  <a:schemeClr val="hlink"/>
                </a:solidFill>
                <a:latin typeface="Times New Roman" pitchFamily="18" charset="0"/>
              </a:rPr>
              <a:t>ND</a:t>
            </a:r>
            <a:r>
              <a:rPr lang="en-US" altLang="zh-CN" sz="2400" b="1" dirty="0" smtClean="0">
                <a:latin typeface="Times New Roman" pitchFamily="18" charset="0"/>
              </a:rPr>
              <a:t>, </a:t>
            </a:r>
            <a:r>
              <a:rPr lang="en-US" altLang="zh-CN" sz="2400" b="1" dirty="0" smtClean="0">
                <a:solidFill>
                  <a:schemeClr val="hlink"/>
                </a:solidFill>
                <a:latin typeface="Times New Roman" pitchFamily="18" charset="0"/>
              </a:rPr>
              <a:t>N</a:t>
            </a:r>
            <a:r>
              <a:rPr lang="en-US" altLang="zh-CN" sz="2400" b="1" dirty="0" smtClean="0">
                <a:latin typeface="Times New Roman" pitchFamily="18" charset="0"/>
              </a:rPr>
              <a:t>ormalized </a:t>
            </a:r>
            <a:r>
              <a:rPr lang="en-US" altLang="zh-CN" sz="2400" b="1" dirty="0" smtClean="0">
                <a:solidFill>
                  <a:schemeClr val="hlink"/>
                </a:solidFill>
                <a:latin typeface="Times New Roman" pitchFamily="18" charset="0"/>
              </a:rPr>
              <a:t>D</a:t>
            </a:r>
            <a:r>
              <a:rPr lang="en-US" altLang="zh-CN" sz="2400" b="1" dirty="0" smtClean="0">
                <a:latin typeface="Times New Roman" pitchFamily="18" charset="0"/>
              </a:rPr>
              <a:t>ecomposition)</a:t>
            </a:r>
            <a:r>
              <a:rPr lang="zh-CN" altLang="en-US" sz="2400" b="1" dirty="0" smtClean="0">
                <a:latin typeface="Times New Roman" pitchFamily="18" charset="0"/>
              </a:rPr>
              <a:t>。把分解得到的行矢量和列矢量对存入纹理对，便得到我们所需要的纹理对。</a:t>
            </a:r>
          </a:p>
          <a:p>
            <a:pPr marL="342900" indent="-342900" eaLnBrk="1" hangingPunct="1">
              <a:lnSpc>
                <a:spcPct val="90000"/>
              </a:lnSpc>
            </a:pPr>
            <a:endParaRPr lang="zh-CN" altLang="en-US" sz="2400" b="1" dirty="0" smtClean="0">
              <a:latin typeface="Times New Roman" pitchFamily="18" charset="0"/>
            </a:endParaRPr>
          </a:p>
          <a:p>
            <a:pPr marL="342900" indent="-342900" eaLnBrk="1" hangingPunct="1">
              <a:lnSpc>
                <a:spcPct val="90000"/>
              </a:lnSpc>
            </a:pPr>
            <a:r>
              <a:rPr lang="zh-CN" altLang="en-US" sz="2400" b="1" dirty="0" smtClean="0">
                <a:latin typeface="Times New Roman" pitchFamily="18" charset="0"/>
              </a:rPr>
              <a:t>规范化分解的缺点是结果不太精确，但比</a:t>
            </a:r>
            <a:r>
              <a:rPr lang="en-US" altLang="zh-CN" sz="2400" b="1" dirty="0" smtClean="0">
                <a:latin typeface="Times New Roman" pitchFamily="18" charset="0"/>
              </a:rPr>
              <a:t>SVD</a:t>
            </a:r>
            <a:r>
              <a:rPr lang="zh-CN" altLang="en-US" sz="2400" b="1" dirty="0" smtClean="0">
                <a:latin typeface="Times New Roman" pitchFamily="18" charset="0"/>
              </a:rPr>
              <a:t>简单、存贮量小，并且纹理值都是正的。</a:t>
            </a:r>
          </a:p>
        </p:txBody>
      </p:sp>
      <p:sp>
        <p:nvSpPr>
          <p:cNvPr id="4" name="Rectangle 2"/>
          <p:cNvSpPr txBox="1">
            <a:spLocks noChangeArrowheads="1"/>
          </p:cNvSpPr>
          <p:nvPr/>
        </p:nvSpPr>
        <p:spPr>
          <a:xfrm>
            <a:off x="838418" y="365125"/>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5.2 </a:t>
            </a:r>
            <a:r>
              <a:rPr lang="zh-CN" altLang="en-US" sz="3200" b="1" smtClean="0">
                <a:solidFill>
                  <a:schemeClr val="accent6">
                    <a:lumMod val="50000"/>
                  </a:schemeClr>
                </a:solidFill>
                <a:latin typeface="微软雅黑" panose="020B0503020204020204" pitchFamily="34" charset="-122"/>
                <a:ea typeface="微软雅黑" panose="020B0503020204020204" pitchFamily="34" charset="-122"/>
              </a:rPr>
              <a:t>因数分解法</a:t>
            </a: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Factorization)</a:t>
            </a: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 </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66021"/>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body" idx="1"/>
          </p:nvPr>
        </p:nvSpPr>
        <p:spPr>
          <a:xfrm>
            <a:off x="1265768" y="1773238"/>
            <a:ext cx="10215033" cy="4114800"/>
          </a:xfrm>
        </p:spPr>
        <p:txBody>
          <a:bodyPr/>
          <a:lstStyle/>
          <a:p>
            <a:pPr marL="342900" indent="-342900" eaLnBrk="1" hangingPunct="1"/>
            <a:r>
              <a:rPr lang="zh-CN" altLang="en-US" sz="2800" b="1" smtClean="0">
                <a:latin typeface="Times New Roman" pitchFamily="18" charset="0"/>
              </a:rPr>
              <a:t>在绘制时，为了存取纹理对，对于模型的每个顶点，计算入射和发射矢量，把它们参数化后得到纹理对的存取坐标，然后从纹理对取得纹理的值并相乘。</a:t>
            </a:r>
          </a:p>
          <a:p>
            <a:pPr marL="342900" indent="-342900" eaLnBrk="1" hangingPunct="1"/>
            <a:endParaRPr lang="zh-CN" altLang="en-US" sz="2800" b="1" smtClean="0">
              <a:latin typeface="Times New Roman" pitchFamily="18" charset="0"/>
            </a:endParaRPr>
          </a:p>
          <a:p>
            <a:pPr marL="342900" indent="-342900" eaLnBrk="1" hangingPunct="1"/>
            <a:r>
              <a:rPr lang="zh-CN" altLang="en-US" sz="2800" b="1" smtClean="0">
                <a:latin typeface="Times New Roman" pitchFamily="18" charset="0"/>
              </a:rPr>
              <a:t>矩阵分解可看成是一种数据压缩方式。四维的</a:t>
            </a:r>
            <a:r>
              <a:rPr lang="en-US" altLang="zh-CN" sz="2800" b="1" smtClean="0">
                <a:latin typeface="Times New Roman" pitchFamily="18" charset="0"/>
              </a:rPr>
              <a:t>BRDF</a:t>
            </a:r>
            <a:r>
              <a:rPr lang="zh-CN" altLang="en-US" sz="2800" b="1" smtClean="0">
                <a:latin typeface="Times New Roman" pitchFamily="18" charset="0"/>
              </a:rPr>
              <a:t>转化为纹理对，然后由图形硬件进行解压。由于纹理可以用球面图或抛物面图来表示，因此该技术可在任何图形硬件上运行。</a:t>
            </a:r>
          </a:p>
        </p:txBody>
      </p:sp>
      <p:sp>
        <p:nvSpPr>
          <p:cNvPr id="84995" name="Rectangle 3"/>
          <p:cNvSpPr>
            <a:spLocks noGrp="1" noChangeArrowheads="1"/>
          </p:cNvSpPr>
          <p:nvPr>
            <p:ph type="title"/>
          </p:nvPr>
        </p:nvSpPr>
        <p:spPr>
          <a:xfrm>
            <a:off x="119336" y="2996952"/>
            <a:ext cx="10515164" cy="1325563"/>
          </a:xfrm>
          <a:noFill/>
        </p:spPr>
        <p:txBody>
          <a:bodyPr/>
          <a:lstStyle/>
          <a:p>
            <a:pPr eaLnBrk="1" hangingPunct="1"/>
            <a:r>
              <a:rPr lang="zh-CN" altLang="en-US" b="1" dirty="0" smtClean="0"/>
              <a:t>矩阵分解</a:t>
            </a:r>
          </a:p>
        </p:txBody>
      </p:sp>
      <p:sp>
        <p:nvSpPr>
          <p:cNvPr id="4" name="Rectangle 2"/>
          <p:cNvSpPr txBox="1">
            <a:spLocks noChangeArrowheads="1"/>
          </p:cNvSpPr>
          <p:nvPr/>
        </p:nvSpPr>
        <p:spPr>
          <a:xfrm>
            <a:off x="838418" y="365125"/>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5.2 </a:t>
            </a:r>
            <a:r>
              <a:rPr lang="zh-CN" altLang="en-US" sz="3200" b="1" smtClean="0">
                <a:solidFill>
                  <a:schemeClr val="accent6">
                    <a:lumMod val="50000"/>
                  </a:schemeClr>
                </a:solidFill>
                <a:latin typeface="微软雅黑" panose="020B0503020204020204" pitchFamily="34" charset="-122"/>
                <a:ea typeface="微软雅黑" panose="020B0503020204020204" pitchFamily="34" charset="-122"/>
              </a:rPr>
              <a:t>因数分解法</a:t>
            </a: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Factorization)</a:t>
            </a: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 </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236273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teapot2 (BRD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47534" y="188913"/>
            <a:ext cx="4468284" cy="6381750"/>
          </a:xfrm>
          <a:noFill/>
        </p:spPr>
      </p:pic>
      <p:sp>
        <p:nvSpPr>
          <p:cNvPr id="86019" name="Text Box 3"/>
          <p:cNvSpPr txBox="1">
            <a:spLocks noChangeArrowheads="1"/>
          </p:cNvSpPr>
          <p:nvPr/>
        </p:nvSpPr>
        <p:spPr bwMode="auto">
          <a:xfrm>
            <a:off x="8015818" y="1341438"/>
            <a:ext cx="268816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a:solidFill>
                  <a:schemeClr val="hlink"/>
                </a:solidFill>
                <a:latin typeface="Times New Roman" pitchFamily="18" charset="0"/>
              </a:rPr>
              <a:t>采用因数分解法绘制的材料。</a:t>
            </a:r>
            <a:r>
              <a:rPr lang="en-US" altLang="zh-CN" sz="2800" b="1">
                <a:solidFill>
                  <a:schemeClr val="hlink"/>
                </a:solidFill>
                <a:latin typeface="Times New Roman" pitchFamily="18" charset="0"/>
              </a:rPr>
              <a:t>BRDF</a:t>
            </a:r>
            <a:r>
              <a:rPr lang="zh-CN" altLang="en-US" sz="2800" b="1">
                <a:solidFill>
                  <a:schemeClr val="hlink"/>
                </a:solidFill>
                <a:latin typeface="Times New Roman" pitchFamily="18" charset="0"/>
              </a:rPr>
              <a:t>用二维纹理对逼近。</a:t>
            </a:r>
          </a:p>
        </p:txBody>
      </p:sp>
      <p:sp>
        <p:nvSpPr>
          <p:cNvPr id="86020" name="Text Box 4"/>
          <p:cNvSpPr txBox="1">
            <a:spLocks noChangeArrowheads="1"/>
          </p:cNvSpPr>
          <p:nvPr/>
        </p:nvSpPr>
        <p:spPr bwMode="auto">
          <a:xfrm>
            <a:off x="1200151" y="877889"/>
            <a:ext cx="26881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b="1">
                <a:solidFill>
                  <a:srgbClr val="029602"/>
                </a:solidFill>
                <a:latin typeface="Times New Roman" pitchFamily="18" charset="0"/>
              </a:rPr>
              <a:t>蓝色</a:t>
            </a:r>
            <a:r>
              <a:rPr lang="en-US" altLang="zh-CN" sz="2400" b="1">
                <a:solidFill>
                  <a:srgbClr val="029602"/>
                </a:solidFill>
                <a:latin typeface="Times New Roman" pitchFamily="18" charset="0"/>
              </a:rPr>
              <a:t>Krylon</a:t>
            </a:r>
            <a:r>
              <a:rPr lang="zh-CN" altLang="en-US" sz="2400" b="1">
                <a:solidFill>
                  <a:srgbClr val="029602"/>
                </a:solidFill>
                <a:latin typeface="Times New Roman" pitchFamily="18" charset="0"/>
              </a:rPr>
              <a:t>乳胶搪瓷</a:t>
            </a:r>
          </a:p>
        </p:txBody>
      </p:sp>
      <p:sp>
        <p:nvSpPr>
          <p:cNvPr id="86021" name="Text Box 5"/>
          <p:cNvSpPr txBox="1">
            <a:spLocks noChangeArrowheads="1"/>
          </p:cNvSpPr>
          <p:nvPr/>
        </p:nvSpPr>
        <p:spPr bwMode="auto">
          <a:xfrm>
            <a:off x="1200151" y="2997200"/>
            <a:ext cx="220768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b="1">
                <a:solidFill>
                  <a:srgbClr val="029602"/>
                </a:solidFill>
              </a:rPr>
              <a:t>绸缎材料</a:t>
            </a:r>
            <a:r>
              <a:rPr lang="zh-CN" altLang="en-US" sz="2400" b="1">
                <a:solidFill>
                  <a:srgbClr val="029602"/>
                </a:solidFill>
                <a:latin typeface="Times New Roman" pitchFamily="18" charset="0"/>
              </a:rPr>
              <a:t> </a:t>
            </a:r>
          </a:p>
        </p:txBody>
      </p:sp>
      <p:sp>
        <p:nvSpPr>
          <p:cNvPr id="86022" name="Text Box 6"/>
          <p:cNvSpPr txBox="1">
            <a:spLocks noChangeArrowheads="1"/>
          </p:cNvSpPr>
          <p:nvPr/>
        </p:nvSpPr>
        <p:spPr bwMode="auto">
          <a:xfrm>
            <a:off x="1200152" y="4437063"/>
            <a:ext cx="29760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b="1">
                <a:solidFill>
                  <a:srgbClr val="029602"/>
                </a:solidFill>
                <a:latin typeface="Times New Roman" pitchFamily="18" charset="0"/>
              </a:rPr>
              <a:t>带纹理的天鹅绒材料，带深红色漆。漆的</a:t>
            </a:r>
            <a:r>
              <a:rPr lang="en-US" altLang="zh-CN" sz="2400" b="1">
                <a:solidFill>
                  <a:srgbClr val="029602"/>
                </a:solidFill>
                <a:latin typeface="Times New Roman" pitchFamily="18" charset="0"/>
              </a:rPr>
              <a:t>BRDF</a:t>
            </a:r>
            <a:r>
              <a:rPr lang="zh-CN" altLang="en-US" sz="2400" b="1">
                <a:solidFill>
                  <a:srgbClr val="029602"/>
                </a:solidFill>
                <a:latin typeface="Times New Roman" pitchFamily="18" charset="0"/>
              </a:rPr>
              <a:t>来自实测数据。</a:t>
            </a:r>
          </a:p>
        </p:txBody>
      </p:sp>
    </p:spTree>
    <p:extLst>
      <p:ext uri="{BB962C8B-B14F-4D97-AF65-F5344CB8AC3E}">
        <p14:creationId xmlns:p14="http://schemas.microsoft.com/office/powerpoint/2010/main" val="1138646495"/>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804345" y="1196752"/>
            <a:ext cx="10515164" cy="1325563"/>
          </a:xfrm>
        </p:spPr>
        <p:txBody>
          <a:bodyPr/>
          <a:lstStyle/>
          <a:p>
            <a:pPr eaLnBrk="1" hangingPunct="1"/>
            <a:r>
              <a:rPr lang="zh-CN" altLang="en-US" sz="3200" b="1" dirty="0" smtClean="0">
                <a:latin typeface="Times New Roman" pitchFamily="18" charset="0"/>
              </a:rPr>
              <a:t>因数分解法的缺点 </a:t>
            </a:r>
          </a:p>
        </p:txBody>
      </p:sp>
      <p:sp>
        <p:nvSpPr>
          <p:cNvPr id="87043" name="Rectangle 3"/>
          <p:cNvSpPr>
            <a:spLocks noRot="1" noChangeArrowheads="1"/>
          </p:cNvSpPr>
          <p:nvPr/>
        </p:nvSpPr>
        <p:spPr bwMode="auto">
          <a:xfrm>
            <a:off x="812800" y="1600201"/>
            <a:ext cx="10871200"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buClr>
                <a:schemeClr val="accent1"/>
              </a:buClr>
              <a:buSzPct val="70000"/>
              <a:buFont typeface="Wingdings" pitchFamily="2" charset="2"/>
              <a:buAutoNum type="arabicPeriod"/>
            </a:pPr>
            <a:endParaRPr lang="en-US" altLang="zh-CN" sz="2800" b="1">
              <a:latin typeface="Times New Roman" pitchFamily="18" charset="0"/>
            </a:endParaRPr>
          </a:p>
          <a:p>
            <a:pPr marL="609600" indent="-609600">
              <a:lnSpc>
                <a:spcPct val="90000"/>
              </a:lnSpc>
              <a:spcBef>
                <a:spcPct val="20000"/>
              </a:spcBef>
              <a:buClr>
                <a:schemeClr val="accent1"/>
              </a:buClr>
              <a:buFont typeface="Wingdings" pitchFamily="2" charset="2"/>
              <a:buChar char="§"/>
            </a:pPr>
            <a:r>
              <a:rPr lang="zh-CN" altLang="en-US" sz="2800" b="1">
                <a:latin typeface="Times New Roman" pitchFamily="18" charset="0"/>
              </a:rPr>
              <a:t>对于每个光源，至少需要一对纹理</a:t>
            </a:r>
          </a:p>
          <a:p>
            <a:pPr marL="609600" indent="-609600">
              <a:lnSpc>
                <a:spcPct val="90000"/>
              </a:lnSpc>
              <a:spcBef>
                <a:spcPct val="20000"/>
              </a:spcBef>
              <a:buClr>
                <a:schemeClr val="accent1"/>
              </a:buClr>
              <a:buFont typeface="Wingdings" pitchFamily="2" charset="2"/>
              <a:buChar char="§"/>
            </a:pPr>
            <a:endParaRPr lang="zh-CN" altLang="en-US" sz="2800" b="1">
              <a:latin typeface="Times New Roman" pitchFamily="18" charset="0"/>
            </a:endParaRPr>
          </a:p>
          <a:p>
            <a:pPr marL="609600" indent="-609600">
              <a:lnSpc>
                <a:spcPct val="90000"/>
              </a:lnSpc>
              <a:spcBef>
                <a:spcPct val="20000"/>
              </a:spcBef>
              <a:buClr>
                <a:schemeClr val="accent1"/>
              </a:buClr>
              <a:buFont typeface="Wingdings" pitchFamily="2" charset="2"/>
              <a:buChar char="§"/>
            </a:pPr>
            <a:r>
              <a:rPr lang="zh-CN" altLang="en-US" sz="2800" b="1">
                <a:latin typeface="Times New Roman" pitchFamily="18" charset="0"/>
              </a:rPr>
              <a:t>只适合点光源和方向光。不能捕获从面光源、天空光和其它物体来的辐射亮度</a:t>
            </a:r>
          </a:p>
          <a:p>
            <a:pPr marL="609600" indent="-609600">
              <a:lnSpc>
                <a:spcPct val="90000"/>
              </a:lnSpc>
              <a:spcBef>
                <a:spcPct val="20000"/>
              </a:spcBef>
              <a:buClr>
                <a:schemeClr val="accent1"/>
              </a:buClr>
              <a:buFont typeface="Wingdings" pitchFamily="2" charset="2"/>
              <a:buChar char="§"/>
            </a:pPr>
            <a:endParaRPr lang="zh-CN" altLang="en-US" sz="2800" b="1">
              <a:latin typeface="Times New Roman" pitchFamily="18" charset="0"/>
            </a:endParaRPr>
          </a:p>
          <a:p>
            <a:pPr marL="609600" indent="-609600">
              <a:lnSpc>
                <a:spcPct val="90000"/>
              </a:lnSpc>
              <a:spcBef>
                <a:spcPct val="20000"/>
              </a:spcBef>
              <a:buClr>
                <a:schemeClr val="accent1"/>
              </a:buClr>
              <a:buFont typeface="Wingdings" pitchFamily="2" charset="2"/>
              <a:buChar char="§"/>
            </a:pPr>
            <a:r>
              <a:rPr lang="zh-CN" altLang="en-US" sz="2800" b="1">
                <a:latin typeface="Times New Roman" pitchFamily="18" charset="0"/>
                <a:sym typeface="Wingdings" pitchFamily="2" charset="2"/>
              </a:rPr>
              <a:t>环境图滤波</a:t>
            </a:r>
            <a:r>
              <a:rPr lang="en-US" altLang="zh-CN" sz="2800" b="1">
                <a:latin typeface="Times New Roman" pitchFamily="18" charset="0"/>
                <a:sym typeface="Wingdings" pitchFamily="2" charset="2"/>
              </a:rPr>
              <a:t>Environment map filtering</a:t>
            </a:r>
            <a:r>
              <a:rPr lang="zh-CN" altLang="en-US" sz="2800" b="1">
                <a:latin typeface="Times New Roman" pitchFamily="18" charset="0"/>
                <a:sym typeface="Wingdings" pitchFamily="2" charset="2"/>
              </a:rPr>
              <a:t>是</a:t>
            </a:r>
            <a:r>
              <a:rPr lang="zh-CN" altLang="en-US" sz="2800" b="1">
                <a:latin typeface="Times New Roman" pitchFamily="18" charset="0"/>
              </a:rPr>
              <a:t>因数分解法 的一个补充</a:t>
            </a:r>
          </a:p>
          <a:p>
            <a:pPr marL="609600" indent="-609600">
              <a:lnSpc>
                <a:spcPct val="90000"/>
              </a:lnSpc>
              <a:spcBef>
                <a:spcPct val="20000"/>
              </a:spcBef>
              <a:buClr>
                <a:schemeClr val="accent1"/>
              </a:buClr>
              <a:buSzPct val="70000"/>
              <a:buFont typeface="Wingdings" pitchFamily="2" charset="2"/>
              <a:buAutoNum type="arabicPeriod"/>
            </a:pPr>
            <a:endParaRPr lang="en-US" altLang="zh-CN" sz="2800" b="1">
              <a:latin typeface="Times New Roman" pitchFamily="18" charset="0"/>
            </a:endParaRPr>
          </a:p>
        </p:txBody>
      </p:sp>
      <p:sp>
        <p:nvSpPr>
          <p:cNvPr id="4" name="Rectangle 2"/>
          <p:cNvSpPr txBox="1">
            <a:spLocks noChangeArrowheads="1"/>
          </p:cNvSpPr>
          <p:nvPr/>
        </p:nvSpPr>
        <p:spPr>
          <a:xfrm>
            <a:off x="838418" y="365125"/>
            <a:ext cx="10515164"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5.2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因数分解法</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Factorization)</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 </a:t>
            </a:r>
            <a:endParaRPr lang="en-US" altLang="zh-CN"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848839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body" idx="1"/>
          </p:nvPr>
        </p:nvSpPr>
        <p:spPr>
          <a:xfrm>
            <a:off x="825501" y="1773238"/>
            <a:ext cx="10215033" cy="5084762"/>
          </a:xfrm>
          <a:noFill/>
        </p:spPr>
        <p:txBody>
          <a:bodyPr/>
          <a:lstStyle/>
          <a:p>
            <a:pPr marL="717550" lvl="1" indent="-342900" eaLnBrk="1" hangingPunct="0">
              <a:lnSpc>
                <a:spcPct val="110000"/>
              </a:lnSpc>
              <a:spcBef>
                <a:spcPts val="2400"/>
              </a:spcBef>
              <a:buFont typeface="Wingdings" panose="05000000000000000000" pitchFamily="2" charset="2"/>
              <a:buChar char="Ø"/>
              <a:defRPr/>
            </a:pP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描述了入射辐射亮度和发射辐射亮度是如何相互联系的，但没有解释材料是如何在物理上与光相互作用的</a:t>
            </a:r>
          </a:p>
          <a:p>
            <a:pPr marL="717550" lvl="1" indent="-342900" eaLnBrk="1" hangingPunct="0">
              <a:lnSpc>
                <a:spcPct val="110000"/>
              </a:lnSpc>
              <a:spcBef>
                <a:spcPts val="2400"/>
              </a:spcBef>
              <a:buFont typeface="Wingdings" panose="05000000000000000000" pitchFamily="2" charset="2"/>
              <a:buChar char="Ø"/>
              <a:defRPr/>
            </a:pP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BRDF</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的性质</a:t>
            </a:r>
          </a:p>
          <a:p>
            <a:pPr marL="1260475" lvl="3" indent="-342900" hangingPunct="0">
              <a:lnSpc>
                <a:spcPct val="130000"/>
              </a:lnSpc>
              <a:spcBef>
                <a:spcPts val="12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Helmholtz</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互反定理</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(Helmholtz reciprocity)</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：输入和输出角切换后函数值相同</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反射的能量小于等于入射的能量（能量守恒定量）</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200"/>
              </a:spcBef>
              <a:buFont typeface="Arial" panose="020B0604020202020204" pitchFamily="34" charset="0"/>
              <a:buChar char="•"/>
              <a:defRPr/>
            </a:pP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24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考虑</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各向同性材质</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isotropic material</a:t>
            </a:r>
          </a:p>
          <a:p>
            <a:pPr lvl="1" eaLnBrk="1" hangingPunct="1"/>
            <a:endParaRPr lang="en-US" altLang="zh-CN" b="1" dirty="0" smtClean="0">
              <a:latin typeface="Times New Roman" pitchFamily="18" charset="0"/>
            </a:endParaRPr>
          </a:p>
        </p:txBody>
      </p:sp>
      <p:graphicFrame>
        <p:nvGraphicFramePr>
          <p:cNvPr id="11268" name="对象 1"/>
          <p:cNvGraphicFramePr>
            <a:graphicFrameLocks noChangeAspect="1"/>
          </p:cNvGraphicFramePr>
          <p:nvPr>
            <p:extLst>
              <p:ext uri="{D42A27DB-BD31-4B8C-83A1-F6EECF244321}">
                <p14:modId xmlns:p14="http://schemas.microsoft.com/office/powerpoint/2010/main" val="157004315"/>
              </p:ext>
            </p:extLst>
          </p:nvPr>
        </p:nvGraphicFramePr>
        <p:xfrm>
          <a:off x="2495600" y="5229200"/>
          <a:ext cx="6836833" cy="647700"/>
        </p:xfrm>
        <a:graphic>
          <a:graphicData uri="http://schemas.openxmlformats.org/presentationml/2006/ole">
            <mc:AlternateContent xmlns:mc="http://schemas.openxmlformats.org/markup-compatibility/2006">
              <mc:Choice xmlns:v="urn:schemas-microsoft-com:vml" Requires="v">
                <p:oleObj spid="_x0000_s120875" name="Equation" r:id="rId4" imgW="2311400" imgH="292100" progId="Equation.DSMT4">
                  <p:embed/>
                </p:oleObj>
              </mc:Choice>
              <mc:Fallback>
                <p:oleObj name="Equation" r:id="rId4" imgW="2311400" imgH="292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600" y="5229200"/>
                        <a:ext cx="683683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 BRDF</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光照模型定义</a:t>
            </a:r>
          </a:p>
        </p:txBody>
      </p:sp>
    </p:spTree>
    <p:extLst>
      <p:ext uri="{BB962C8B-B14F-4D97-AF65-F5344CB8AC3E}">
        <p14:creationId xmlns:p14="http://schemas.microsoft.com/office/powerpoint/2010/main" val="327851371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9666">
                                            <p:txEl>
                                              <p:pRg st="0" end="0"/>
                                            </p:txEl>
                                          </p:spTgt>
                                        </p:tgtEl>
                                        <p:attrNameLst>
                                          <p:attrName>style.visibility</p:attrName>
                                        </p:attrNameLst>
                                      </p:cBhvr>
                                      <p:to>
                                        <p:strVal val="visible"/>
                                      </p:to>
                                    </p:set>
                                    <p:animEffect transition="in" filter="wipe(up)">
                                      <p:cBhvr>
                                        <p:cTn id="7" dur="500"/>
                                        <p:tgtEl>
                                          <p:spTgt spid="369666">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9666">
                                            <p:txEl>
                                              <p:pRg st="1" end="1"/>
                                            </p:txEl>
                                          </p:spTgt>
                                        </p:tgtEl>
                                        <p:attrNameLst>
                                          <p:attrName>style.visibility</p:attrName>
                                        </p:attrNameLst>
                                      </p:cBhvr>
                                      <p:to>
                                        <p:strVal val="visible"/>
                                      </p:to>
                                    </p:set>
                                    <p:animEffect transition="in" filter="wipe(up)">
                                      <p:cBhvr>
                                        <p:cTn id="10" dur="500"/>
                                        <p:tgtEl>
                                          <p:spTgt spid="369666">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69666">
                                            <p:txEl>
                                              <p:pRg st="2" end="2"/>
                                            </p:txEl>
                                          </p:spTgt>
                                        </p:tgtEl>
                                        <p:attrNameLst>
                                          <p:attrName>style.visibility</p:attrName>
                                        </p:attrNameLst>
                                      </p:cBhvr>
                                      <p:to>
                                        <p:strVal val="visible"/>
                                      </p:to>
                                    </p:set>
                                    <p:animEffect transition="in" filter="wipe(up)">
                                      <p:cBhvr>
                                        <p:cTn id="13" dur="500"/>
                                        <p:tgtEl>
                                          <p:spTgt spid="369666">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69666">
                                            <p:txEl>
                                              <p:pRg st="3" end="3"/>
                                            </p:txEl>
                                          </p:spTgt>
                                        </p:tgtEl>
                                        <p:attrNameLst>
                                          <p:attrName>style.visibility</p:attrName>
                                        </p:attrNameLst>
                                      </p:cBhvr>
                                      <p:to>
                                        <p:strVal val="visible"/>
                                      </p:to>
                                    </p:set>
                                    <p:animEffect transition="in" filter="wipe(up)">
                                      <p:cBhvr>
                                        <p:cTn id="16" dur="500"/>
                                        <p:tgtEl>
                                          <p:spTgt spid="369666">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69666">
                                            <p:txEl>
                                              <p:pRg st="5" end="5"/>
                                            </p:txEl>
                                          </p:spTgt>
                                        </p:tgtEl>
                                        <p:attrNameLst>
                                          <p:attrName>style.visibility</p:attrName>
                                        </p:attrNameLst>
                                      </p:cBhvr>
                                      <p:to>
                                        <p:strVal val="visible"/>
                                      </p:to>
                                    </p:set>
                                    <p:animEffect transition="in" filter="wipe(up)">
                                      <p:cBhvr>
                                        <p:cTn id="19" dur="500"/>
                                        <p:tgtEl>
                                          <p:spTgt spid="3696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695400" y="332656"/>
            <a:ext cx="9544051" cy="1412876"/>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5.3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环境图滤波</a:t>
            </a:r>
          </a:p>
        </p:txBody>
      </p:sp>
      <p:sp>
        <p:nvSpPr>
          <p:cNvPr id="88067" name="Rectangle 3"/>
          <p:cNvSpPr>
            <a:spLocks noGrp="1" noChangeArrowheads="1"/>
          </p:cNvSpPr>
          <p:nvPr>
            <p:ph type="body" idx="1"/>
          </p:nvPr>
        </p:nvSpPr>
        <p:spPr>
          <a:xfrm>
            <a:off x="812800" y="1600200"/>
            <a:ext cx="10871200" cy="4781550"/>
          </a:xfrm>
        </p:spPr>
        <p:txBody>
          <a:bodyPr/>
          <a:lstStyle/>
          <a:p>
            <a:pPr marL="342900" indent="-342900" eaLnBrk="1" hangingPunct="1"/>
            <a:r>
              <a:rPr lang="zh-CN" altLang="en-US" sz="2400" b="1" smtClean="0">
                <a:latin typeface="Times New Roman" pitchFamily="18" charset="0"/>
              </a:rPr>
              <a:t>前面我们讲过</a:t>
            </a:r>
            <a:r>
              <a:rPr lang="en-US" altLang="zh-CN" sz="2400" b="1" smtClean="0">
                <a:latin typeface="Times New Roman" pitchFamily="18" charset="0"/>
              </a:rPr>
              <a:t>,</a:t>
            </a:r>
            <a:r>
              <a:rPr lang="zh-CN" altLang="en-US" sz="2400" b="1" smtClean="0">
                <a:latin typeface="Times New Roman" pitchFamily="18" charset="0"/>
              </a:rPr>
              <a:t>环境图可以用来绘制理想的反光表面</a:t>
            </a:r>
            <a:r>
              <a:rPr lang="en-US" altLang="zh-CN" sz="2400" b="1" smtClean="0">
                <a:latin typeface="Times New Roman" pitchFamily="18" charset="0"/>
              </a:rPr>
              <a:t>(perfectly shiny surface)</a:t>
            </a:r>
            <a:r>
              <a:rPr lang="zh-CN" altLang="en-US" sz="2400" b="1" smtClean="0">
                <a:latin typeface="Times New Roman" pitchFamily="18" charset="0"/>
              </a:rPr>
              <a:t>。这个概念同样可以推广到光滑面</a:t>
            </a:r>
            <a:r>
              <a:rPr lang="en-US" altLang="zh-CN" sz="2400" b="1" smtClean="0">
                <a:latin typeface="Times New Roman" pitchFamily="18" charset="0"/>
              </a:rPr>
              <a:t>(glossy surface)</a:t>
            </a:r>
            <a:r>
              <a:rPr lang="zh-CN" altLang="en-US" sz="2400" b="1" smtClean="0">
                <a:latin typeface="Times New Roman" pitchFamily="18" charset="0"/>
              </a:rPr>
              <a:t>和漫反射面。 </a:t>
            </a:r>
          </a:p>
          <a:p>
            <a:pPr marL="342900" indent="-342900" eaLnBrk="1" hangingPunct="1"/>
            <a:endParaRPr lang="zh-CN" altLang="en-US" sz="2400" b="1" smtClean="0">
              <a:latin typeface="Times New Roman" pitchFamily="18" charset="0"/>
            </a:endParaRPr>
          </a:p>
          <a:p>
            <a:pPr marL="342900" indent="-342900" eaLnBrk="1" hangingPunct="1"/>
            <a:r>
              <a:rPr lang="zh-CN" altLang="en-US" sz="2400" b="1" smtClean="0">
                <a:latin typeface="Times New Roman" pitchFamily="18" charset="0"/>
              </a:rPr>
              <a:t>为了模拟表面不同程度的粗糙度，我们可以对纹理的环境表示进行</a:t>
            </a:r>
            <a:r>
              <a:rPr lang="zh-CN" altLang="en-US" sz="2400" b="1" smtClean="0">
                <a:solidFill>
                  <a:schemeClr val="tx2"/>
                </a:solidFill>
                <a:latin typeface="Times New Roman" pitchFamily="18" charset="0"/>
              </a:rPr>
              <a:t>滤波</a:t>
            </a:r>
            <a:r>
              <a:rPr lang="zh-CN" altLang="en-US" sz="2400" b="1" smtClean="0">
                <a:latin typeface="Times New Roman" pitchFamily="18" charset="0"/>
              </a:rPr>
              <a:t>。通过对环境图进行</a:t>
            </a:r>
            <a:r>
              <a:rPr lang="zh-CN" altLang="en-US" sz="2400" b="1" smtClean="0">
                <a:solidFill>
                  <a:schemeClr val="tx2"/>
                </a:solidFill>
                <a:latin typeface="Times New Roman" pitchFamily="18" charset="0"/>
              </a:rPr>
              <a:t>模糊操作</a:t>
            </a:r>
            <a:r>
              <a:rPr lang="zh-CN" altLang="en-US" sz="2400" b="1" smtClean="0">
                <a:latin typeface="Times New Roman" pitchFamily="18" charset="0"/>
              </a:rPr>
              <a:t>，我们可以使得镜面反射呈现</a:t>
            </a:r>
            <a:r>
              <a:rPr lang="zh-CN" altLang="en-US" sz="2400" b="1" smtClean="0">
                <a:solidFill>
                  <a:schemeClr val="tx2"/>
                </a:solidFill>
                <a:latin typeface="Times New Roman" pitchFamily="18" charset="0"/>
              </a:rPr>
              <a:t>粗糙</a:t>
            </a:r>
            <a:r>
              <a:rPr lang="zh-CN" altLang="en-US" sz="2400" b="1" smtClean="0">
                <a:latin typeface="Times New Roman" pitchFamily="18" charset="0"/>
              </a:rPr>
              <a:t>的视觉效果。</a:t>
            </a:r>
          </a:p>
          <a:p>
            <a:pPr marL="342900" indent="-342900" eaLnBrk="1" hangingPunct="1"/>
            <a:endParaRPr lang="zh-CN" altLang="en-US" sz="2400" b="1" smtClean="0">
              <a:latin typeface="Times New Roman" pitchFamily="18" charset="0"/>
            </a:endParaRPr>
          </a:p>
          <a:p>
            <a:pPr marL="342900" indent="-342900" eaLnBrk="1" hangingPunct="1"/>
            <a:r>
              <a:rPr lang="zh-CN" altLang="en-US" sz="2400" b="1" smtClean="0">
                <a:latin typeface="Times New Roman" pitchFamily="18" charset="0"/>
              </a:rPr>
              <a:t>理论上，模糊操作应以非线性的方式进行。也就是说，纹理的不同部分应以不同的方式进行模糊。但因为整体的反射效果通常比精确的反射更重要，所以我们可以直接采用对环境图进行均匀模糊的方法。</a:t>
            </a:r>
          </a:p>
        </p:txBody>
      </p:sp>
    </p:spTree>
    <p:extLst>
      <p:ext uri="{BB962C8B-B14F-4D97-AF65-F5344CB8AC3E}">
        <p14:creationId xmlns:p14="http://schemas.microsoft.com/office/powerpoint/2010/main" val="3886304487"/>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body" sz="half" idx="1"/>
          </p:nvPr>
        </p:nvSpPr>
        <p:spPr>
          <a:xfrm>
            <a:off x="812800" y="1666876"/>
            <a:ext cx="10852151" cy="4498975"/>
          </a:xfrm>
        </p:spPr>
        <p:txBody>
          <a:bodyPr/>
          <a:lstStyle/>
          <a:p>
            <a:pPr marL="342900" indent="-342900" eaLnBrk="1" hangingPunct="1"/>
            <a:r>
              <a:rPr lang="zh-CN" altLang="en-US" sz="2400" b="1" smtClean="0"/>
              <a:t>一个物理上更真实的方法为采用</a:t>
            </a:r>
            <a:r>
              <a:rPr lang="en-US" altLang="zh-CN" sz="2400" b="1" smtClean="0"/>
              <a:t>Phong</a:t>
            </a:r>
            <a:r>
              <a:rPr lang="zh-CN" altLang="en-US" sz="2400" b="1" smtClean="0"/>
              <a:t>镜面方程来对环境图进行滤波。镜面叶决定采样环境映照中的哪些纹素，并决定每个纹素的相对贡献。</a:t>
            </a:r>
          </a:p>
        </p:txBody>
      </p:sp>
      <p:pic>
        <p:nvPicPr>
          <p:cNvPr id="89091" name="Picture 3" descr="1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718733" y="2994026"/>
            <a:ext cx="9383184" cy="2132013"/>
          </a:xfrm>
          <a:noFill/>
        </p:spPr>
      </p:pic>
      <p:sp>
        <p:nvSpPr>
          <p:cNvPr id="89092" name="Text Box 4"/>
          <p:cNvSpPr txBox="1">
            <a:spLocks noChangeArrowheads="1"/>
          </p:cNvSpPr>
          <p:nvPr/>
        </p:nvSpPr>
        <p:spPr bwMode="auto">
          <a:xfrm>
            <a:off x="1200151" y="3357563"/>
            <a:ext cx="13440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a:solidFill>
                  <a:schemeClr val="hlink"/>
                </a:solidFill>
                <a:latin typeface="Times New Roman" pitchFamily="18" charset="0"/>
              </a:rPr>
              <a:t>eye ray</a:t>
            </a:r>
          </a:p>
        </p:txBody>
      </p:sp>
      <p:sp>
        <p:nvSpPr>
          <p:cNvPr id="89093" name="Text Box 5"/>
          <p:cNvSpPr txBox="1">
            <a:spLocks noChangeArrowheads="1"/>
          </p:cNvSpPr>
          <p:nvPr/>
        </p:nvSpPr>
        <p:spPr bwMode="auto">
          <a:xfrm>
            <a:off x="1583267" y="5132389"/>
            <a:ext cx="307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a:solidFill>
                  <a:schemeClr val="hlink"/>
                </a:solidFill>
              </a:rPr>
              <a:t>理想镜面反射</a:t>
            </a:r>
          </a:p>
        </p:txBody>
      </p:sp>
      <p:sp>
        <p:nvSpPr>
          <p:cNvPr id="89094" name="Text Box 6"/>
          <p:cNvSpPr txBox="1">
            <a:spLocks noChangeArrowheads="1"/>
          </p:cNvSpPr>
          <p:nvPr/>
        </p:nvSpPr>
        <p:spPr bwMode="auto">
          <a:xfrm>
            <a:off x="4654551" y="5157789"/>
            <a:ext cx="307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a:solidFill>
                  <a:schemeClr val="hlink"/>
                </a:solidFill>
              </a:rPr>
              <a:t>反射光线的镜面叶</a:t>
            </a:r>
          </a:p>
        </p:txBody>
      </p:sp>
      <p:sp>
        <p:nvSpPr>
          <p:cNvPr id="89095" name="Text Box 7"/>
          <p:cNvSpPr txBox="1">
            <a:spLocks noChangeArrowheads="1"/>
          </p:cNvSpPr>
          <p:nvPr/>
        </p:nvSpPr>
        <p:spPr bwMode="auto">
          <a:xfrm>
            <a:off x="8015817" y="4854576"/>
            <a:ext cx="3073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a:solidFill>
                  <a:schemeClr val="hlink"/>
                </a:solidFill>
              </a:rPr>
              <a:t>对表面上的余弦加权半球面进行求和来得到漫反射分量中入射光的贡献。</a:t>
            </a:r>
          </a:p>
        </p:txBody>
      </p:sp>
      <p:sp>
        <p:nvSpPr>
          <p:cNvPr id="89096" name="Text Box 8"/>
          <p:cNvSpPr txBox="1">
            <a:spLocks noChangeArrowheads="1"/>
          </p:cNvSpPr>
          <p:nvPr/>
        </p:nvSpPr>
        <p:spPr bwMode="auto">
          <a:xfrm>
            <a:off x="5712884" y="2846388"/>
            <a:ext cx="13440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solidFill>
                  <a:schemeClr val="hlink"/>
                </a:solidFill>
                <a:latin typeface="Times New Roman" pitchFamily="18" charset="0"/>
              </a:rPr>
              <a:t>镜面叶</a:t>
            </a:r>
          </a:p>
        </p:txBody>
      </p:sp>
      <p:sp>
        <p:nvSpPr>
          <p:cNvPr id="11" name="Rectangle 2"/>
          <p:cNvSpPr>
            <a:spLocks noGrp="1" noChangeArrowheads="1"/>
          </p:cNvSpPr>
          <p:nvPr>
            <p:ph type="title"/>
          </p:nvPr>
        </p:nvSpPr>
        <p:spPr>
          <a:xfrm>
            <a:off x="695400" y="332656"/>
            <a:ext cx="9544051" cy="1412876"/>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5.3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环境图滤波</a:t>
            </a:r>
          </a:p>
        </p:txBody>
      </p:sp>
    </p:spTree>
    <p:extLst>
      <p:ext uri="{BB962C8B-B14F-4D97-AF65-F5344CB8AC3E}">
        <p14:creationId xmlns:p14="http://schemas.microsoft.com/office/powerpoint/2010/main" val="2143979961"/>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body" sz="half" idx="1"/>
          </p:nvPr>
        </p:nvSpPr>
        <p:spPr>
          <a:xfrm>
            <a:off x="623392" y="1323975"/>
            <a:ext cx="10852151" cy="4498975"/>
          </a:xfrm>
        </p:spPr>
        <p:txBody>
          <a:bodyPr/>
          <a:lstStyle/>
          <a:p>
            <a:pPr marL="342900" indent="-342900" eaLnBrk="1" hangingPunct="1"/>
            <a:r>
              <a:rPr lang="zh-CN" altLang="en-US" sz="2400" b="1" dirty="0" smtClean="0">
                <a:latin typeface="Times New Roman" pitchFamily="18" charset="0"/>
              </a:rPr>
              <a:t>其思想是把环境映照</a:t>
            </a:r>
            <a:r>
              <a:rPr lang="en-US" altLang="zh-CN" sz="2400" b="1" dirty="0" smtClean="0">
                <a:latin typeface="Times New Roman" pitchFamily="18" charset="0"/>
              </a:rPr>
              <a:t>EM</a:t>
            </a:r>
            <a:r>
              <a:rPr lang="zh-CN" altLang="en-US" sz="2400" b="1" dirty="0" smtClean="0">
                <a:latin typeface="Times New Roman" pitchFamily="18" charset="0"/>
              </a:rPr>
              <a:t>看成是罩在物体外面的一个球面。</a:t>
            </a:r>
            <a:r>
              <a:rPr lang="en-US" altLang="zh-CN" sz="2400" b="1" dirty="0" smtClean="0">
                <a:latin typeface="Times New Roman" pitchFamily="18" charset="0"/>
              </a:rPr>
              <a:t>EM</a:t>
            </a:r>
            <a:r>
              <a:rPr lang="zh-CN" altLang="en-US" sz="2400" b="1" dirty="0" smtClean="0">
                <a:latin typeface="Times New Roman" pitchFamily="18" charset="0"/>
              </a:rPr>
              <a:t>上的每个纹素表示球面上的不同面积，其值为常数。由纹素构成的四边形实际上描述了一个</a:t>
            </a:r>
            <a:r>
              <a:rPr lang="zh-CN" altLang="en-US" sz="2400" b="1" dirty="0" smtClean="0">
                <a:solidFill>
                  <a:schemeClr val="hlink"/>
                </a:solidFill>
                <a:latin typeface="Times New Roman" pitchFamily="18" charset="0"/>
              </a:rPr>
              <a:t>球面四边形</a:t>
            </a:r>
            <a:r>
              <a:rPr lang="zh-CN" altLang="en-US" sz="2400" b="1" dirty="0" smtClean="0">
                <a:latin typeface="Times New Roman" pitchFamily="18" charset="0"/>
              </a:rPr>
              <a:t>，其面积可用两个平面三角形来简单逼近。为了建立模拟表面模糊效果的图，首先进行预处理，计算纹素四个角点的单位化法向和纹素的面积。</a:t>
            </a:r>
            <a:r>
              <a:rPr lang="zh-CN" altLang="en-US" sz="2400" b="1" dirty="0" smtClean="0">
                <a:solidFill>
                  <a:schemeClr val="hlink"/>
                </a:solidFill>
                <a:latin typeface="Times New Roman" pitchFamily="18" charset="0"/>
              </a:rPr>
              <a:t>算法描述如下：</a:t>
            </a:r>
          </a:p>
        </p:txBody>
      </p:sp>
      <p:sp>
        <p:nvSpPr>
          <p:cNvPr id="90115" name="Text Box 3"/>
          <p:cNvSpPr txBox="1">
            <a:spLocks noChangeArrowheads="1"/>
          </p:cNvSpPr>
          <p:nvPr/>
        </p:nvSpPr>
        <p:spPr bwMode="auto">
          <a:xfrm>
            <a:off x="1488018" y="3573463"/>
            <a:ext cx="94085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zh-CN"/>
          </a:p>
        </p:txBody>
      </p:sp>
      <p:sp>
        <p:nvSpPr>
          <p:cNvPr id="90116" name="Text Box 4"/>
          <p:cNvSpPr txBox="1">
            <a:spLocks noChangeArrowheads="1"/>
          </p:cNvSpPr>
          <p:nvPr/>
        </p:nvSpPr>
        <p:spPr bwMode="auto">
          <a:xfrm>
            <a:off x="1390651" y="3068639"/>
            <a:ext cx="9025467"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a:latin typeface="Times New Roman" pitchFamily="18" charset="0"/>
              </a:rPr>
              <a:t>For each texel </a:t>
            </a:r>
            <a:r>
              <a:rPr lang="en-US" altLang="zh-CN" sz="2000" i="1">
                <a:latin typeface="Times New Roman" pitchFamily="18" charset="0"/>
              </a:rPr>
              <a:t>n</a:t>
            </a:r>
            <a:r>
              <a:rPr lang="en-US" altLang="zh-CN" sz="2000">
                <a:latin typeface="Times New Roman" pitchFamily="18" charset="0"/>
              </a:rPr>
              <a:t> on the EM:</a:t>
            </a:r>
          </a:p>
          <a:p>
            <a:pPr eaLnBrk="1" hangingPunct="1">
              <a:spcBef>
                <a:spcPct val="50000"/>
              </a:spcBef>
            </a:pPr>
            <a:r>
              <a:rPr lang="en-US" altLang="zh-CN" sz="2000">
                <a:latin typeface="Times New Roman" pitchFamily="18" charset="0"/>
              </a:rPr>
              <a:t>       Retrieve the four corners of the texel, </a:t>
            </a:r>
            <a:r>
              <a:rPr lang="en-US" altLang="zh-CN" sz="2000" b="1">
                <a:latin typeface="Times New Roman" pitchFamily="18" charset="0"/>
              </a:rPr>
              <a:t>c</a:t>
            </a:r>
            <a:r>
              <a:rPr lang="en-US" altLang="zh-CN" sz="2000" i="1" baseline="-25000">
                <a:latin typeface="Times New Roman" pitchFamily="18" charset="0"/>
              </a:rPr>
              <a:t>n</a:t>
            </a:r>
            <a:r>
              <a:rPr lang="en-US" altLang="zh-CN" sz="2000" baseline="-25000">
                <a:latin typeface="Times New Roman" pitchFamily="18" charset="0"/>
              </a:rPr>
              <a:t>,1</a:t>
            </a:r>
            <a:r>
              <a:rPr lang="en-US" altLang="zh-CN" sz="2000">
                <a:latin typeface="Times New Roman" pitchFamily="18" charset="0"/>
              </a:rPr>
              <a:t>, …, </a:t>
            </a:r>
            <a:r>
              <a:rPr lang="en-US" altLang="zh-CN" sz="2000" b="1">
                <a:latin typeface="Times New Roman" pitchFamily="18" charset="0"/>
              </a:rPr>
              <a:t>c</a:t>
            </a:r>
            <a:r>
              <a:rPr lang="en-US" altLang="zh-CN" sz="2000" i="1" baseline="-25000">
                <a:latin typeface="Times New Roman" pitchFamily="18" charset="0"/>
              </a:rPr>
              <a:t>n</a:t>
            </a:r>
            <a:r>
              <a:rPr lang="en-US" altLang="zh-CN" sz="2000" baseline="-25000">
                <a:latin typeface="Times New Roman" pitchFamily="18" charset="0"/>
              </a:rPr>
              <a:t>,4 </a:t>
            </a:r>
            <a:r>
              <a:rPr lang="en-US" altLang="zh-CN" sz="2000">
                <a:latin typeface="Times New Roman" pitchFamily="18" charset="0"/>
              </a:rPr>
              <a:t>;</a:t>
            </a:r>
          </a:p>
          <a:p>
            <a:pPr eaLnBrk="1" hangingPunct="1">
              <a:spcBef>
                <a:spcPct val="50000"/>
              </a:spcBef>
            </a:pPr>
            <a:r>
              <a:rPr lang="en-US" altLang="zh-CN" sz="2000">
                <a:latin typeface="Times New Roman" pitchFamily="18" charset="0"/>
              </a:rPr>
              <a:t>       Compute and store the normalized directions </a:t>
            </a:r>
          </a:p>
          <a:p>
            <a:pPr eaLnBrk="1" hangingPunct="1">
              <a:spcBef>
                <a:spcPct val="50000"/>
              </a:spcBef>
            </a:pPr>
            <a:r>
              <a:rPr lang="en-US" altLang="zh-CN" sz="2000">
                <a:latin typeface="Times New Roman" pitchFamily="18" charset="0"/>
              </a:rPr>
              <a:t>              </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,1</a:t>
            </a:r>
            <a:r>
              <a:rPr lang="en-US" altLang="zh-CN" sz="2000">
                <a:latin typeface="Times New Roman" pitchFamily="18" charset="0"/>
              </a:rPr>
              <a:t>, …, </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,4</a:t>
            </a:r>
            <a:r>
              <a:rPr lang="en-US" altLang="zh-CN" sz="2000">
                <a:latin typeface="Times New Roman" pitchFamily="18" charset="0"/>
              </a:rPr>
              <a:t> of the texel corners on the EM ;</a:t>
            </a:r>
          </a:p>
          <a:p>
            <a:pPr eaLnBrk="1" hangingPunct="1">
              <a:spcBef>
                <a:spcPct val="50000"/>
              </a:spcBef>
            </a:pPr>
            <a:r>
              <a:rPr lang="en-US" altLang="zh-CN" sz="2000">
                <a:latin typeface="Times New Roman" pitchFamily="18" charset="0"/>
              </a:rPr>
              <a:t>       </a:t>
            </a:r>
            <a:r>
              <a:rPr lang="en-US" altLang="zh-CN" sz="2000" i="1">
                <a:latin typeface="Times New Roman" pitchFamily="18" charset="0"/>
              </a:rPr>
              <a:t>a</a:t>
            </a:r>
            <a:r>
              <a:rPr lang="en-US" altLang="zh-CN" sz="2000" i="1" baseline="-25000">
                <a:latin typeface="Times New Roman" pitchFamily="18" charset="0"/>
              </a:rPr>
              <a:t>n</a:t>
            </a:r>
            <a:r>
              <a:rPr lang="en-US" altLang="zh-CN" sz="2000">
                <a:latin typeface="Times New Roman" pitchFamily="18" charset="0"/>
              </a:rPr>
              <a:t>= sum of the areas of the two triangles </a:t>
            </a:r>
          </a:p>
          <a:p>
            <a:pPr eaLnBrk="1" hangingPunct="1">
              <a:spcBef>
                <a:spcPct val="50000"/>
              </a:spcBef>
            </a:pPr>
            <a:r>
              <a:rPr lang="en-US" altLang="zh-CN" sz="2000">
                <a:latin typeface="Times New Roman" pitchFamily="18" charset="0"/>
              </a:rPr>
              <a:t>            △</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,1</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,2</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,3</a:t>
            </a:r>
            <a:r>
              <a:rPr lang="en-US" altLang="zh-CN" sz="2000">
                <a:latin typeface="Times New Roman" pitchFamily="18" charset="0"/>
              </a:rPr>
              <a:t> and △</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,1</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,2</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,3</a:t>
            </a:r>
            <a:r>
              <a:rPr lang="en-US" altLang="zh-CN" sz="2000">
                <a:latin typeface="Times New Roman" pitchFamily="18" charset="0"/>
              </a:rPr>
              <a:t> </a:t>
            </a:r>
          </a:p>
          <a:p>
            <a:pPr eaLnBrk="1" hangingPunct="1">
              <a:spcBef>
                <a:spcPct val="50000"/>
              </a:spcBef>
            </a:pPr>
            <a:r>
              <a:rPr lang="en-US" altLang="zh-CN" sz="2000">
                <a:latin typeface="Times New Roman" pitchFamily="18" charset="0"/>
              </a:rPr>
              <a:t>next </a:t>
            </a:r>
            <a:r>
              <a:rPr lang="en-US" altLang="zh-CN" sz="2000" i="1">
                <a:latin typeface="Times New Roman" pitchFamily="18" charset="0"/>
              </a:rPr>
              <a:t>n</a:t>
            </a:r>
          </a:p>
        </p:txBody>
      </p:sp>
      <p:sp>
        <p:nvSpPr>
          <p:cNvPr id="5" name="Rectangle 2"/>
          <p:cNvSpPr>
            <a:spLocks noGrp="1" noChangeArrowheads="1"/>
          </p:cNvSpPr>
          <p:nvPr>
            <p:ph type="title"/>
          </p:nvPr>
        </p:nvSpPr>
        <p:spPr>
          <a:xfrm>
            <a:off x="695400" y="332656"/>
            <a:ext cx="9544051" cy="1412876"/>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5.3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环境图滤波</a:t>
            </a:r>
          </a:p>
        </p:txBody>
      </p:sp>
    </p:spTree>
    <p:extLst>
      <p:ext uri="{BB962C8B-B14F-4D97-AF65-F5344CB8AC3E}">
        <p14:creationId xmlns:p14="http://schemas.microsoft.com/office/powerpoint/2010/main" val="225178763"/>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776936" y="665881"/>
            <a:ext cx="9544049" cy="1412876"/>
          </a:xfrm>
        </p:spPr>
        <p:txBody>
          <a:bodyPr/>
          <a:lstStyle/>
          <a:p>
            <a:pPr eaLnBrk="1" hangingPunct="1"/>
            <a:r>
              <a:rPr lang="zh-CN" altLang="en-US" sz="3200" b="1" dirty="0" smtClean="0"/>
              <a:t>建立滤波</a:t>
            </a:r>
            <a:r>
              <a:rPr lang="zh-CN" altLang="en-US" sz="3200" b="1" dirty="0" smtClean="0">
                <a:solidFill>
                  <a:schemeClr val="hlink"/>
                </a:solidFill>
              </a:rPr>
              <a:t>反射环境映照</a:t>
            </a:r>
            <a:r>
              <a:rPr lang="zh-CN" altLang="en-US" sz="3200" b="1" dirty="0" smtClean="0"/>
              <a:t>的主程序</a:t>
            </a:r>
          </a:p>
        </p:txBody>
      </p:sp>
      <p:sp>
        <p:nvSpPr>
          <p:cNvPr id="91139" name="Text Box 3"/>
          <p:cNvSpPr txBox="1">
            <a:spLocks noChangeArrowheads="1"/>
          </p:cNvSpPr>
          <p:nvPr/>
        </p:nvSpPr>
        <p:spPr bwMode="auto">
          <a:xfrm>
            <a:off x="3791744" y="1745531"/>
            <a:ext cx="9793816"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000">
                <a:latin typeface="Times New Roman" pitchFamily="18" charset="0"/>
              </a:rPr>
              <a:t>For each texel color </a:t>
            </a:r>
            <a:r>
              <a:rPr lang="en-US" altLang="zh-CN" sz="2000" b="1">
                <a:latin typeface="Times New Roman" pitchFamily="18" charset="0"/>
              </a:rPr>
              <a:t>c</a:t>
            </a:r>
            <a:r>
              <a:rPr lang="en-US" altLang="zh-CN" sz="2000">
                <a:latin typeface="Times New Roman" pitchFamily="18" charset="0"/>
              </a:rPr>
              <a:t> on the reflection map:  //</a:t>
            </a:r>
            <a:r>
              <a:rPr lang="zh-CN" altLang="en-US" sz="2000" b="1">
                <a:latin typeface="Times New Roman" pitchFamily="18" charset="0"/>
              </a:rPr>
              <a:t>计算反射图中</a:t>
            </a:r>
            <a:r>
              <a:rPr lang="en-US" altLang="zh-CN" sz="2000" b="1">
                <a:latin typeface="Times New Roman" pitchFamily="18" charset="0"/>
              </a:rPr>
              <a:t>c</a:t>
            </a:r>
            <a:r>
              <a:rPr lang="zh-CN" altLang="en-US" sz="2000" b="1">
                <a:latin typeface="Times New Roman" pitchFamily="18" charset="0"/>
              </a:rPr>
              <a:t>的值</a:t>
            </a:r>
            <a:endParaRPr lang="zh-CN" altLang="en-US" sz="2000">
              <a:latin typeface="Times New Roman" pitchFamily="18" charset="0"/>
            </a:endParaRPr>
          </a:p>
          <a:p>
            <a:pPr eaLnBrk="1" hangingPunct="1"/>
            <a:r>
              <a:rPr lang="zh-CN" altLang="en-US" sz="2000">
                <a:latin typeface="Times New Roman" pitchFamily="18" charset="0"/>
              </a:rPr>
              <a:t>         </a:t>
            </a:r>
            <a:r>
              <a:rPr lang="en-US" altLang="zh-CN" sz="2000" b="1">
                <a:latin typeface="Times New Roman" pitchFamily="18" charset="0"/>
              </a:rPr>
              <a:t>r </a:t>
            </a:r>
            <a:r>
              <a:rPr lang="en-US" altLang="zh-CN" sz="2000">
                <a:latin typeface="Times New Roman" pitchFamily="18" charset="0"/>
              </a:rPr>
              <a:t>= normalized reflection direction of texel for the EM ;</a:t>
            </a:r>
          </a:p>
          <a:p>
            <a:pPr eaLnBrk="1" hangingPunct="1"/>
            <a:r>
              <a:rPr lang="en-US" altLang="zh-CN" sz="800">
                <a:latin typeface="Times New Roman" pitchFamily="18" charset="0"/>
              </a:rPr>
              <a:t> </a:t>
            </a:r>
            <a:r>
              <a:rPr lang="en-US" altLang="zh-CN" sz="2000">
                <a:latin typeface="Times New Roman" pitchFamily="18" charset="0"/>
              </a:rPr>
              <a:t>        </a:t>
            </a:r>
            <a:r>
              <a:rPr lang="en-US" altLang="zh-CN" sz="2000" b="1">
                <a:latin typeface="Times New Roman" pitchFamily="18" charset="0"/>
              </a:rPr>
              <a:t>q</a:t>
            </a:r>
            <a:r>
              <a:rPr lang="en-US" altLang="zh-CN" sz="2000">
                <a:latin typeface="Times New Roman" pitchFamily="18" charset="0"/>
              </a:rPr>
              <a:t> = (0,0,0);</a:t>
            </a:r>
          </a:p>
          <a:p>
            <a:pPr eaLnBrk="1" hangingPunct="1"/>
            <a:r>
              <a:rPr lang="en-US" altLang="zh-CN" sz="2000">
                <a:latin typeface="Times New Roman" pitchFamily="18" charset="0"/>
              </a:rPr>
              <a:t>         For each texel </a:t>
            </a:r>
            <a:r>
              <a:rPr lang="en-US" altLang="zh-CN" sz="2000" i="1">
                <a:latin typeface="Times New Roman" pitchFamily="18" charset="0"/>
              </a:rPr>
              <a:t>n</a:t>
            </a:r>
            <a:r>
              <a:rPr lang="en-US" altLang="zh-CN" sz="2000">
                <a:latin typeface="Times New Roman" pitchFamily="18" charset="0"/>
              </a:rPr>
              <a:t> on the EM:</a:t>
            </a:r>
          </a:p>
          <a:p>
            <a:pPr eaLnBrk="1" hangingPunct="1"/>
            <a:r>
              <a:rPr lang="en-US" altLang="zh-CN" sz="2000">
                <a:latin typeface="Times New Roman" pitchFamily="18" charset="0"/>
              </a:rPr>
              <a:t>               </a:t>
            </a:r>
            <a:r>
              <a:rPr lang="en-US" altLang="zh-CN" sz="2000" i="1">
                <a:latin typeface="Times New Roman" pitchFamily="18" charset="0"/>
              </a:rPr>
              <a:t>p</a:t>
            </a:r>
            <a:r>
              <a:rPr lang="en-US" altLang="zh-CN" sz="2000">
                <a:latin typeface="Times New Roman" pitchFamily="18" charset="0"/>
              </a:rPr>
              <a:t> = 0 ;</a:t>
            </a:r>
          </a:p>
          <a:p>
            <a:pPr eaLnBrk="1" hangingPunct="1"/>
            <a:r>
              <a:rPr lang="en-US" altLang="zh-CN" sz="2000">
                <a:latin typeface="Times New Roman" pitchFamily="18" charset="0"/>
              </a:rPr>
              <a:t>               For each texel corner </a:t>
            </a:r>
            <a:r>
              <a:rPr lang="en-US" altLang="zh-CN" sz="2000" i="1">
                <a:latin typeface="Times New Roman" pitchFamily="18" charset="0"/>
              </a:rPr>
              <a:t>i </a:t>
            </a:r>
            <a:r>
              <a:rPr lang="en-US" altLang="zh-CN" sz="2000">
                <a:latin typeface="Times New Roman" pitchFamily="18" charset="0"/>
              </a:rPr>
              <a:t>of </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,1</a:t>
            </a:r>
            <a:r>
              <a:rPr lang="en-US" altLang="zh-CN" sz="2000">
                <a:latin typeface="Times New Roman" pitchFamily="18" charset="0"/>
              </a:rPr>
              <a:t>, …, </a:t>
            </a:r>
            <a:r>
              <a:rPr lang="en-US" altLang="zh-CN" sz="2000" b="1">
                <a:latin typeface="Times New Roman" pitchFamily="18" charset="0"/>
              </a:rPr>
              <a:t>d</a:t>
            </a:r>
            <a:r>
              <a:rPr lang="en-US" altLang="zh-CN" sz="2000" i="1" baseline="-25000">
                <a:latin typeface="Times New Roman" pitchFamily="18" charset="0"/>
              </a:rPr>
              <a:t>n</a:t>
            </a:r>
            <a:r>
              <a:rPr lang="en-US" altLang="zh-CN" sz="2000" baseline="-25000">
                <a:latin typeface="Times New Roman" pitchFamily="18" charset="0"/>
              </a:rPr>
              <a:t>,4</a:t>
            </a:r>
            <a:r>
              <a:rPr lang="en-US" altLang="zh-CN" sz="2000"/>
              <a:t> </a:t>
            </a:r>
            <a:r>
              <a:rPr lang="en-US" altLang="zh-CN" sz="2000">
                <a:latin typeface="Times New Roman" pitchFamily="18" charset="0"/>
              </a:rPr>
              <a:t>:</a:t>
            </a:r>
          </a:p>
          <a:p>
            <a:pPr eaLnBrk="1" hangingPunct="1"/>
            <a:r>
              <a:rPr lang="en-US" altLang="zh-CN" sz="2000">
                <a:latin typeface="Times New Roman" pitchFamily="18" charset="0"/>
              </a:rPr>
              <a:t>                      </a:t>
            </a:r>
            <a:r>
              <a:rPr lang="en-US" altLang="zh-CN" sz="2000" i="1">
                <a:latin typeface="Times New Roman" pitchFamily="18" charset="0"/>
              </a:rPr>
              <a:t>e </a:t>
            </a:r>
            <a:r>
              <a:rPr lang="en-US" altLang="zh-CN" sz="2000">
                <a:latin typeface="Times New Roman" pitchFamily="18" charset="0"/>
              </a:rPr>
              <a:t>= (</a:t>
            </a:r>
            <a:r>
              <a:rPr lang="en-US" altLang="zh-CN" sz="2000" b="1">
                <a:latin typeface="Times New Roman" pitchFamily="18" charset="0"/>
              </a:rPr>
              <a:t>r.d</a:t>
            </a:r>
            <a:r>
              <a:rPr lang="en-US" altLang="zh-CN" sz="2000" i="1" baseline="-25000">
                <a:latin typeface="Times New Roman" pitchFamily="18" charset="0"/>
              </a:rPr>
              <a:t>n</a:t>
            </a:r>
            <a:r>
              <a:rPr lang="en-US" altLang="zh-CN" sz="2000" baseline="-25000">
                <a:latin typeface="Times New Roman" pitchFamily="18" charset="0"/>
              </a:rPr>
              <a:t>,</a:t>
            </a:r>
            <a:r>
              <a:rPr lang="en-US" altLang="zh-CN" sz="2000" i="1" baseline="-25000">
                <a:latin typeface="Times New Roman" pitchFamily="18" charset="0"/>
              </a:rPr>
              <a:t>i</a:t>
            </a:r>
            <a:r>
              <a:rPr lang="en-US" altLang="zh-CN" sz="2000">
                <a:latin typeface="Times New Roman" pitchFamily="18" charset="0"/>
              </a:rPr>
              <a:t>)</a:t>
            </a:r>
          </a:p>
          <a:p>
            <a:pPr eaLnBrk="1" hangingPunct="1"/>
            <a:r>
              <a:rPr lang="en-US" altLang="zh-CN" sz="2000">
                <a:latin typeface="Times New Roman" pitchFamily="18" charset="0"/>
              </a:rPr>
              <a:t>                      if ( </a:t>
            </a:r>
            <a:r>
              <a:rPr lang="en-US" altLang="zh-CN" sz="2000" i="1">
                <a:latin typeface="Times New Roman" pitchFamily="18" charset="0"/>
              </a:rPr>
              <a:t>e </a:t>
            </a:r>
            <a:r>
              <a:rPr lang="en-US" altLang="zh-CN" sz="2000">
                <a:latin typeface="Times New Roman" pitchFamily="18" charset="0"/>
              </a:rPr>
              <a:t>&gt;0 )</a:t>
            </a:r>
          </a:p>
          <a:p>
            <a:pPr eaLnBrk="1" hangingPunct="1"/>
            <a:r>
              <a:rPr lang="en-US" altLang="zh-CN" sz="2000">
                <a:latin typeface="Times New Roman" pitchFamily="18" charset="0"/>
              </a:rPr>
              <a:t>                             </a:t>
            </a:r>
            <a:r>
              <a:rPr lang="en-US" altLang="zh-CN" sz="2000" i="1">
                <a:latin typeface="Times New Roman" pitchFamily="18" charset="0"/>
              </a:rPr>
              <a:t> p</a:t>
            </a:r>
            <a:r>
              <a:rPr lang="en-US" altLang="zh-CN" sz="2000">
                <a:latin typeface="Times New Roman" pitchFamily="18" charset="0"/>
              </a:rPr>
              <a:t> += </a:t>
            </a:r>
            <a:r>
              <a:rPr lang="en-US" altLang="zh-CN" sz="2000" i="1">
                <a:latin typeface="Times New Roman" pitchFamily="18" charset="0"/>
              </a:rPr>
              <a:t>e</a:t>
            </a:r>
            <a:r>
              <a:rPr lang="en-US" altLang="zh-CN" sz="2000" i="1" baseline="30000">
                <a:latin typeface="Times New Roman" pitchFamily="18" charset="0"/>
              </a:rPr>
              <a:t>m</a:t>
            </a:r>
            <a:r>
              <a:rPr lang="en-US" altLang="zh-CN" sz="1600" i="1" baseline="15000">
                <a:latin typeface="Times New Roman" pitchFamily="18" charset="0"/>
              </a:rPr>
              <a:t>shi</a:t>
            </a:r>
            <a:r>
              <a:rPr lang="en-US" altLang="zh-CN" sz="2000">
                <a:latin typeface="Times New Roman" pitchFamily="18" charset="0"/>
              </a:rPr>
              <a:t>      [shininess]</a:t>
            </a:r>
          </a:p>
          <a:p>
            <a:pPr eaLnBrk="1" hangingPunct="1"/>
            <a:r>
              <a:rPr lang="en-US" altLang="zh-CN" sz="2000">
                <a:latin typeface="Times New Roman" pitchFamily="18" charset="0"/>
              </a:rPr>
              <a:t>               next </a:t>
            </a:r>
            <a:r>
              <a:rPr lang="en-US" altLang="zh-CN" sz="2000" i="1">
                <a:latin typeface="Times New Roman" pitchFamily="18" charset="0"/>
              </a:rPr>
              <a:t>i</a:t>
            </a:r>
          </a:p>
          <a:p>
            <a:pPr eaLnBrk="1" hangingPunct="1"/>
            <a:r>
              <a:rPr lang="en-US" altLang="zh-CN" sz="2000">
                <a:latin typeface="Times New Roman" pitchFamily="18" charset="0"/>
              </a:rPr>
              <a:t>               </a:t>
            </a:r>
            <a:r>
              <a:rPr lang="en-US" altLang="zh-CN" sz="2000" b="1">
                <a:latin typeface="Times New Roman" pitchFamily="18" charset="0"/>
              </a:rPr>
              <a:t>f </a:t>
            </a:r>
            <a:r>
              <a:rPr lang="en-US" altLang="zh-CN" sz="2000">
                <a:latin typeface="Times New Roman" pitchFamily="18" charset="0"/>
              </a:rPr>
              <a:t>= color of texel </a:t>
            </a:r>
            <a:r>
              <a:rPr lang="en-US" altLang="zh-CN" sz="2000" i="1">
                <a:latin typeface="Times New Roman" pitchFamily="18" charset="0"/>
              </a:rPr>
              <a:t>n</a:t>
            </a:r>
          </a:p>
          <a:p>
            <a:pPr eaLnBrk="1" hangingPunct="1"/>
            <a:r>
              <a:rPr lang="en-US" altLang="zh-CN" sz="2000">
                <a:latin typeface="Times New Roman" pitchFamily="18" charset="0"/>
              </a:rPr>
              <a:t>               </a:t>
            </a:r>
            <a:r>
              <a:rPr lang="en-US" altLang="zh-CN" sz="2000" b="1">
                <a:latin typeface="Times New Roman" pitchFamily="18" charset="0"/>
              </a:rPr>
              <a:t>q</a:t>
            </a:r>
            <a:r>
              <a:rPr lang="en-US" altLang="zh-CN" sz="2000">
                <a:latin typeface="Times New Roman" pitchFamily="18" charset="0"/>
              </a:rPr>
              <a:t> +=</a:t>
            </a:r>
            <a:r>
              <a:rPr lang="en-US" altLang="zh-CN" sz="2000" i="1">
                <a:latin typeface="Times New Roman" pitchFamily="18" charset="0"/>
              </a:rPr>
              <a:t>a</a:t>
            </a:r>
            <a:r>
              <a:rPr lang="en-US" altLang="zh-CN" sz="2000" i="1" baseline="-25000">
                <a:latin typeface="Times New Roman" pitchFamily="18" charset="0"/>
              </a:rPr>
              <a:t>n</a:t>
            </a:r>
            <a:r>
              <a:rPr lang="en-US" altLang="zh-CN" sz="2000" i="1">
                <a:latin typeface="Times New Roman" pitchFamily="18" charset="0"/>
              </a:rPr>
              <a:t>p</a:t>
            </a:r>
            <a:r>
              <a:rPr lang="en-US" altLang="zh-CN" sz="2000" b="1">
                <a:latin typeface="Times New Roman" pitchFamily="18" charset="0"/>
              </a:rPr>
              <a:t>f</a:t>
            </a:r>
          </a:p>
          <a:p>
            <a:pPr eaLnBrk="1" hangingPunct="1"/>
            <a:r>
              <a:rPr lang="en-US" altLang="zh-CN" sz="2000">
                <a:latin typeface="Times New Roman" pitchFamily="18" charset="0"/>
              </a:rPr>
              <a:t>                </a:t>
            </a:r>
            <a:r>
              <a:rPr lang="en-US" altLang="zh-CN" sz="2000" i="1">
                <a:latin typeface="Times New Roman" pitchFamily="18" charset="0"/>
              </a:rPr>
              <a:t>s </a:t>
            </a:r>
            <a:r>
              <a:rPr lang="en-US" altLang="zh-CN" sz="2000">
                <a:latin typeface="Times New Roman" pitchFamily="18" charset="0"/>
              </a:rPr>
              <a:t>+= </a:t>
            </a:r>
            <a:r>
              <a:rPr lang="en-US" altLang="zh-CN" sz="2000" i="1">
                <a:latin typeface="Times New Roman" pitchFamily="18" charset="0"/>
              </a:rPr>
              <a:t>a</a:t>
            </a:r>
            <a:r>
              <a:rPr lang="en-US" altLang="zh-CN" sz="2000" i="1" baseline="-25000">
                <a:latin typeface="Times New Roman" pitchFamily="18" charset="0"/>
              </a:rPr>
              <a:t>n</a:t>
            </a:r>
            <a:r>
              <a:rPr lang="en-US" altLang="zh-CN" sz="2000" i="1">
                <a:latin typeface="Times New Roman" pitchFamily="18" charset="0"/>
              </a:rPr>
              <a:t>p</a:t>
            </a:r>
          </a:p>
          <a:p>
            <a:pPr eaLnBrk="1" hangingPunct="1"/>
            <a:r>
              <a:rPr lang="en-US" altLang="zh-CN" sz="2000">
                <a:latin typeface="Times New Roman" pitchFamily="18" charset="0"/>
              </a:rPr>
              <a:t>          next </a:t>
            </a:r>
            <a:r>
              <a:rPr lang="en-US" altLang="zh-CN" sz="2000" i="1">
                <a:latin typeface="Times New Roman" pitchFamily="18" charset="0"/>
              </a:rPr>
              <a:t>n</a:t>
            </a:r>
          </a:p>
          <a:p>
            <a:pPr eaLnBrk="1" hangingPunct="1"/>
            <a:r>
              <a:rPr lang="en-US" altLang="zh-CN" sz="2000">
                <a:latin typeface="Times New Roman" pitchFamily="18" charset="0"/>
              </a:rPr>
              <a:t>          set color of texel </a:t>
            </a:r>
            <a:r>
              <a:rPr lang="en-US" altLang="zh-CN" sz="2000" b="1">
                <a:latin typeface="Times New Roman" pitchFamily="18" charset="0"/>
              </a:rPr>
              <a:t>c</a:t>
            </a:r>
            <a:r>
              <a:rPr lang="en-US" altLang="zh-CN" sz="2000">
                <a:latin typeface="Times New Roman" pitchFamily="18" charset="0"/>
              </a:rPr>
              <a:t>=</a:t>
            </a:r>
            <a:r>
              <a:rPr lang="en-US" altLang="zh-CN" sz="2000" b="1">
                <a:latin typeface="Times New Roman" pitchFamily="18" charset="0"/>
              </a:rPr>
              <a:t>q/</a:t>
            </a:r>
            <a:r>
              <a:rPr lang="en-US" altLang="zh-CN" sz="2000" i="1">
                <a:latin typeface="Times New Roman" pitchFamily="18" charset="0"/>
              </a:rPr>
              <a:t>s</a:t>
            </a:r>
          </a:p>
          <a:p>
            <a:pPr eaLnBrk="1" hangingPunct="1"/>
            <a:r>
              <a:rPr lang="en-US" altLang="zh-CN" sz="2000">
                <a:latin typeface="Times New Roman" pitchFamily="18" charset="0"/>
              </a:rPr>
              <a:t>next </a:t>
            </a:r>
            <a:r>
              <a:rPr lang="en-US" altLang="zh-CN" sz="2000" b="1">
                <a:latin typeface="Times New Roman" pitchFamily="18" charset="0"/>
              </a:rPr>
              <a:t>c</a:t>
            </a:r>
          </a:p>
        </p:txBody>
      </p:sp>
      <p:sp>
        <p:nvSpPr>
          <p:cNvPr id="4" name="Rectangle 2"/>
          <p:cNvSpPr txBox="1">
            <a:spLocks noChangeArrowheads="1"/>
          </p:cNvSpPr>
          <p:nvPr/>
        </p:nvSpPr>
        <p:spPr>
          <a:xfrm>
            <a:off x="695400" y="332656"/>
            <a:ext cx="9544051" cy="141287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5.3 </a:t>
            </a:r>
            <a:r>
              <a:rPr lang="zh-CN" altLang="en-US" sz="3200" b="1" smtClean="0">
                <a:solidFill>
                  <a:schemeClr val="accent6">
                    <a:lumMod val="50000"/>
                  </a:schemeClr>
                </a:solidFill>
                <a:latin typeface="微软雅黑" panose="020B0503020204020204" pitchFamily="34" charset="-122"/>
                <a:ea typeface="微软雅黑" panose="020B0503020204020204" pitchFamily="34" charset="-122"/>
                <a:sym typeface="Wingdings" pitchFamily="2" charset="2"/>
              </a:rPr>
              <a:t>环境图滤波</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sym typeface="Wingdings" pitchFamily="2" charset="2"/>
            </a:endParaRPr>
          </a:p>
        </p:txBody>
      </p:sp>
    </p:spTree>
    <p:extLst>
      <p:ext uri="{BB962C8B-B14F-4D97-AF65-F5344CB8AC3E}">
        <p14:creationId xmlns:p14="http://schemas.microsoft.com/office/powerpoint/2010/main" val="1015210794"/>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sz="3200" b="1" dirty="0" smtClean="0"/>
              <a:t>程序说明</a:t>
            </a:r>
          </a:p>
        </p:txBody>
      </p:sp>
      <p:sp>
        <p:nvSpPr>
          <p:cNvPr id="92163" name="Rectangle 3"/>
          <p:cNvSpPr>
            <a:spLocks noGrp="1" noChangeArrowheads="1"/>
          </p:cNvSpPr>
          <p:nvPr>
            <p:ph type="body" idx="1"/>
          </p:nvPr>
        </p:nvSpPr>
        <p:spPr>
          <a:xfrm>
            <a:off x="812800" y="1600200"/>
            <a:ext cx="10871200" cy="4565650"/>
          </a:xfrm>
        </p:spPr>
        <p:txBody>
          <a:bodyPr/>
          <a:lstStyle/>
          <a:p>
            <a:pPr marL="342900" indent="-342900" eaLnBrk="1" hangingPunct="1"/>
            <a:r>
              <a:rPr lang="zh-CN" altLang="en-US" sz="2400" b="1" smtClean="0">
                <a:latin typeface="Times New Roman" pitchFamily="18" charset="0"/>
              </a:rPr>
              <a:t>上述程序所做的是：对于每个反射方向，找到每个</a:t>
            </a:r>
            <a:r>
              <a:rPr lang="en-US" altLang="zh-CN" sz="2400" b="1" smtClean="0">
                <a:latin typeface="Times New Roman" pitchFamily="18" charset="0"/>
              </a:rPr>
              <a:t>EM</a:t>
            </a:r>
            <a:r>
              <a:rPr lang="zh-CN" altLang="en-US" sz="2400" b="1" smtClean="0">
                <a:latin typeface="Times New Roman" pitchFamily="18" charset="0"/>
              </a:rPr>
              <a:t>纹素对该方向的贡献。</a:t>
            </a:r>
          </a:p>
          <a:p>
            <a:pPr marL="342900" indent="-342900" eaLnBrk="1" hangingPunct="1"/>
            <a:endParaRPr lang="zh-CN" altLang="en-US" sz="2400" b="1" smtClean="0">
              <a:latin typeface="Times New Roman" pitchFamily="18" charset="0"/>
            </a:endParaRPr>
          </a:p>
          <a:p>
            <a:pPr marL="342900" indent="-342900" eaLnBrk="1" hangingPunct="1"/>
            <a:r>
              <a:rPr lang="zh-CN" altLang="en-US" sz="2400" b="1" smtClean="0">
                <a:latin typeface="Times New Roman" pitchFamily="18" charset="0"/>
              </a:rPr>
              <a:t>假设反射方向附近有一个光源，直接从反射方向来的光具有最大的贡献，越偏离该方向</a:t>
            </a:r>
            <a:r>
              <a:rPr lang="en-US" altLang="zh-CN" sz="2400" b="1" smtClean="0">
                <a:latin typeface="Times New Roman" pitchFamily="18" charset="0"/>
              </a:rPr>
              <a:t>, </a:t>
            </a:r>
            <a:r>
              <a:rPr lang="zh-CN" altLang="en-US" sz="2400" b="1" smtClean="0">
                <a:latin typeface="Times New Roman" pitchFamily="18" charset="0"/>
              </a:rPr>
              <a:t>贡献越小。</a:t>
            </a:r>
          </a:p>
          <a:p>
            <a:pPr marL="342900" indent="-342900" eaLnBrk="1" hangingPunct="1"/>
            <a:endParaRPr lang="zh-CN" altLang="en-US" sz="2400" b="1" smtClean="0">
              <a:latin typeface="Times New Roman" pitchFamily="18" charset="0"/>
            </a:endParaRPr>
          </a:p>
          <a:p>
            <a:pPr marL="342900" indent="-342900" eaLnBrk="1" hangingPunct="1"/>
            <a:r>
              <a:rPr lang="en-US" altLang="zh-CN" sz="2400" b="1" smtClean="0">
                <a:latin typeface="Times New Roman" pitchFamily="18" charset="0"/>
              </a:rPr>
              <a:t>EM</a:t>
            </a:r>
            <a:r>
              <a:rPr lang="zh-CN" altLang="en-US" sz="2400" b="1" smtClean="0">
                <a:latin typeface="Times New Roman" pitchFamily="18" charset="0"/>
              </a:rPr>
              <a:t>纹素的面积乘上该纹素的</a:t>
            </a:r>
            <a:r>
              <a:rPr lang="en-US" altLang="zh-CN" sz="2400" b="1" smtClean="0">
                <a:latin typeface="Times New Roman" pitchFamily="18" charset="0"/>
              </a:rPr>
              <a:t>BRDF</a:t>
            </a:r>
            <a:r>
              <a:rPr lang="zh-CN" altLang="en-US" sz="2400" b="1" smtClean="0">
                <a:latin typeface="Times New Roman" pitchFamily="18" charset="0"/>
              </a:rPr>
              <a:t>贡献给出了该纹素的相对影响，把结果相加来计算</a:t>
            </a:r>
            <a:r>
              <a:rPr lang="en-US" altLang="zh-CN" sz="2400" b="1" smtClean="0">
                <a:solidFill>
                  <a:schemeClr val="hlink"/>
                </a:solidFill>
                <a:latin typeface="Times New Roman" pitchFamily="18" charset="0"/>
              </a:rPr>
              <a:t>q</a:t>
            </a:r>
            <a:r>
              <a:rPr lang="zh-CN" altLang="en-US" sz="2400" b="1" smtClean="0">
                <a:latin typeface="Times New Roman" pitchFamily="18" charset="0"/>
              </a:rPr>
              <a:t>。</a:t>
            </a:r>
            <a:r>
              <a:rPr lang="en-US" altLang="zh-CN" sz="2400" i="1" smtClean="0">
                <a:solidFill>
                  <a:schemeClr val="hlink"/>
                </a:solidFill>
                <a:latin typeface="Times New Roman" pitchFamily="18" charset="0"/>
              </a:rPr>
              <a:t>s</a:t>
            </a:r>
            <a:r>
              <a:rPr lang="zh-CN" altLang="en-US" sz="2400" b="1" smtClean="0">
                <a:latin typeface="Times New Roman" pitchFamily="18" charset="0"/>
              </a:rPr>
              <a:t>为加权贡献的和。</a:t>
            </a:r>
          </a:p>
          <a:p>
            <a:pPr marL="342900" indent="-342900" eaLnBrk="1" hangingPunct="1"/>
            <a:endParaRPr lang="zh-CN" altLang="en-US" sz="2400" b="1" smtClean="0">
              <a:latin typeface="Times New Roman" pitchFamily="18" charset="0"/>
            </a:endParaRPr>
          </a:p>
          <a:p>
            <a:pPr marL="342900" indent="-342900" eaLnBrk="1" hangingPunct="1"/>
            <a:r>
              <a:rPr lang="zh-CN" altLang="en-US" sz="2400" b="1" smtClean="0">
                <a:latin typeface="Times New Roman" pitchFamily="18" charset="0"/>
              </a:rPr>
              <a:t>最后的结果</a:t>
            </a:r>
            <a:r>
              <a:rPr lang="en-US" altLang="zh-CN" sz="2400" b="1" smtClean="0">
                <a:solidFill>
                  <a:schemeClr val="hlink"/>
                </a:solidFill>
                <a:latin typeface="Times New Roman" pitchFamily="18" charset="0"/>
              </a:rPr>
              <a:t>q/</a:t>
            </a:r>
            <a:r>
              <a:rPr lang="en-US" altLang="zh-CN" sz="2400" i="1" smtClean="0">
                <a:solidFill>
                  <a:schemeClr val="hlink"/>
                </a:solidFill>
                <a:latin typeface="Times New Roman" pitchFamily="18" charset="0"/>
              </a:rPr>
              <a:t>s</a:t>
            </a:r>
            <a:r>
              <a:rPr lang="zh-CN" altLang="en-US" sz="2400" b="1" smtClean="0">
                <a:latin typeface="Times New Roman" pitchFamily="18" charset="0"/>
              </a:rPr>
              <a:t>为在反射方向叶上积分得到的整体颜色。</a:t>
            </a:r>
          </a:p>
        </p:txBody>
      </p:sp>
    </p:spTree>
    <p:extLst>
      <p:ext uri="{BB962C8B-B14F-4D97-AF65-F5344CB8AC3E}">
        <p14:creationId xmlns:p14="http://schemas.microsoft.com/office/powerpoint/2010/main" val="266677906"/>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055440" y="188640"/>
            <a:ext cx="10390716" cy="1462087"/>
          </a:xfrm>
        </p:spPr>
        <p:txBody>
          <a:bodyPr/>
          <a:lstStyle/>
          <a:p>
            <a:pPr eaLnBrk="1" hangingPunct="1"/>
            <a:r>
              <a:rPr lang="zh-CN" altLang="en-US" sz="3200" b="1" dirty="0" smtClean="0"/>
              <a:t>非金属物体的</a:t>
            </a:r>
            <a:r>
              <a:rPr lang="zh-CN" altLang="en-US" sz="3200" b="1" dirty="0" smtClean="0">
                <a:latin typeface="Times New Roman" pitchFamily="18" charset="0"/>
              </a:rPr>
              <a:t>菲涅尔项</a:t>
            </a:r>
          </a:p>
        </p:txBody>
      </p:sp>
      <p:sp>
        <p:nvSpPr>
          <p:cNvPr id="93187" name="Rectangle 3"/>
          <p:cNvSpPr>
            <a:spLocks noGrp="1" noChangeArrowheads="1"/>
          </p:cNvSpPr>
          <p:nvPr>
            <p:ph type="body" sz="half" idx="1"/>
          </p:nvPr>
        </p:nvSpPr>
        <p:spPr>
          <a:xfrm>
            <a:off x="812800" y="1600200"/>
            <a:ext cx="10371667" cy="5068888"/>
          </a:xfrm>
        </p:spPr>
        <p:txBody>
          <a:bodyPr/>
          <a:lstStyle/>
          <a:p>
            <a:pPr marL="342900" indent="-342900" eaLnBrk="1" hangingPunct="1"/>
            <a:r>
              <a:rPr lang="zh-CN" altLang="en-US" sz="2400" b="1" smtClean="0"/>
              <a:t>反射图对于金属表面结果较好。为了解释非金属物体的</a:t>
            </a:r>
            <a:r>
              <a:rPr lang="zh-CN" altLang="en-US" sz="2400" b="1" smtClean="0">
                <a:latin typeface="Times New Roman" pitchFamily="18" charset="0"/>
              </a:rPr>
              <a:t>菲涅尔项，一个方法是把该项存入一查找表，并通过表面法向和视线矢量间的夹角来存取。在绘制时，获取的菲涅尔项可存入</a:t>
            </a:r>
            <a:r>
              <a:rPr lang="en-US" altLang="zh-CN" sz="2400" b="1" smtClean="0">
                <a:latin typeface="Times New Roman" pitchFamily="18" charset="0"/>
              </a:rPr>
              <a:t>Alpha</a:t>
            </a:r>
            <a:r>
              <a:rPr lang="zh-CN" altLang="en-US" sz="2400" b="1" smtClean="0">
                <a:latin typeface="Times New Roman" pitchFamily="18" charset="0"/>
              </a:rPr>
              <a:t>通道，然后与颜色信息相混合。</a:t>
            </a:r>
            <a:r>
              <a:rPr lang="en-US" altLang="zh-CN" sz="2400" b="1" smtClean="0">
                <a:latin typeface="Times New Roman" pitchFamily="18" charset="0"/>
              </a:rPr>
              <a:t>Heidrich</a:t>
            </a:r>
            <a:r>
              <a:rPr lang="zh-CN" altLang="en-US" sz="2400" b="1" smtClean="0">
                <a:latin typeface="Times New Roman" pitchFamily="18" charset="0"/>
              </a:rPr>
              <a:t>和</a:t>
            </a:r>
            <a:r>
              <a:rPr lang="en-US" altLang="zh-CN" sz="2400" b="1" smtClean="0">
                <a:latin typeface="Times New Roman" pitchFamily="18" charset="0"/>
              </a:rPr>
              <a:t>Seidel</a:t>
            </a:r>
            <a:r>
              <a:rPr lang="zh-CN" altLang="en-US" sz="2400" b="1" smtClean="0">
                <a:latin typeface="Times New Roman" pitchFamily="18" charset="0"/>
              </a:rPr>
              <a:t>提出了两个不同的混合方程：</a:t>
            </a:r>
          </a:p>
          <a:p>
            <a:pPr marL="342900" indent="-342900" eaLnBrk="1" hangingPunct="1"/>
            <a:endParaRPr lang="zh-CN" altLang="en-US" sz="2400" b="1" smtClean="0">
              <a:latin typeface="Times New Roman" pitchFamily="18" charset="0"/>
            </a:endParaRPr>
          </a:p>
          <a:p>
            <a:pPr marL="342900" indent="-342900" eaLnBrk="1" hangingPunct="1"/>
            <a:endParaRPr lang="zh-CN" altLang="en-US" sz="2400" b="1" smtClean="0">
              <a:latin typeface="Times New Roman" pitchFamily="18" charset="0"/>
            </a:endParaRPr>
          </a:p>
          <a:p>
            <a:pPr marL="342900" indent="-342900" eaLnBrk="1" hangingPunct="1">
              <a:buFont typeface="Wingdings" pitchFamily="2" charset="2"/>
              <a:buNone/>
            </a:pPr>
            <a:r>
              <a:rPr lang="zh-CN" altLang="en-US" sz="2400" b="1" smtClean="0">
                <a:latin typeface="Times New Roman" pitchFamily="18" charset="0"/>
              </a:rPr>
              <a:t>    其中    为漫反射颜色，    为反射颜色，    为输出颜色，      为菲涅尔项。其中第二个方程模拟了具有透明外层</a:t>
            </a:r>
            <a:r>
              <a:rPr lang="en-US" altLang="zh-CN" sz="2400" b="1" smtClean="0">
                <a:latin typeface="Times New Roman" pitchFamily="18" charset="0"/>
              </a:rPr>
              <a:t>(coating)</a:t>
            </a:r>
            <a:r>
              <a:rPr lang="zh-CN" altLang="en-US" sz="2400" b="1" smtClean="0">
                <a:latin typeface="Times New Roman" pitchFamily="18" charset="0"/>
              </a:rPr>
              <a:t>漫反射表面。</a:t>
            </a:r>
          </a:p>
          <a:p>
            <a:pPr marL="342900" indent="-342900" eaLnBrk="1" hangingPunct="1">
              <a:buFont typeface="Wingdings" pitchFamily="2" charset="2"/>
              <a:buNone/>
            </a:pPr>
            <a:r>
              <a:rPr lang="zh-CN" altLang="en-US" sz="1800" b="1" smtClean="0">
                <a:latin typeface="Times New Roman" pitchFamily="18" charset="0"/>
              </a:rPr>
              <a:t>       </a:t>
            </a:r>
            <a:r>
              <a:rPr lang="en-US" altLang="zh-CN" sz="1800" b="1" i="1" smtClean="0">
                <a:solidFill>
                  <a:schemeClr val="hlink"/>
                </a:solidFill>
                <a:latin typeface="Times New Roman" pitchFamily="18" charset="0"/>
              </a:rPr>
              <a:t>Ref:</a:t>
            </a:r>
            <a:r>
              <a:rPr lang="en-US" altLang="zh-CN" sz="2400" b="1" i="1" smtClean="0">
                <a:solidFill>
                  <a:schemeClr val="hlink"/>
                </a:solidFill>
                <a:latin typeface="Times New Roman" pitchFamily="18" charset="0"/>
              </a:rPr>
              <a:t> </a:t>
            </a:r>
            <a:r>
              <a:rPr lang="en-US" altLang="zh-CN" sz="1800" b="1" i="1" smtClean="0">
                <a:solidFill>
                  <a:schemeClr val="hlink"/>
                </a:solidFill>
                <a:latin typeface="Times New Roman" pitchFamily="18" charset="0"/>
              </a:rPr>
              <a:t>Heidrich W, Seidel H. “Realistic Hardware Accelerated Shading and Lighting”, Siggraph’99, 171-181.</a:t>
            </a:r>
          </a:p>
          <a:p>
            <a:pPr marL="342900" indent="-342900" algn="ctr" eaLnBrk="1" hangingPunct="1">
              <a:buFont typeface="Wingdings" pitchFamily="2" charset="2"/>
              <a:buNone/>
            </a:pPr>
            <a:endParaRPr lang="en-US" altLang="zh-CN" sz="1800" b="1" i="1" smtClean="0">
              <a:solidFill>
                <a:schemeClr val="hlink"/>
              </a:solidFill>
              <a:latin typeface="Times New Roman" pitchFamily="18" charset="0"/>
            </a:endParaRPr>
          </a:p>
        </p:txBody>
      </p:sp>
      <p:graphicFrame>
        <p:nvGraphicFramePr>
          <p:cNvPr id="93188" name="Object 4"/>
          <p:cNvGraphicFramePr>
            <a:graphicFrameLocks noGrp="1" noChangeAspect="1"/>
          </p:cNvGraphicFramePr>
          <p:nvPr>
            <p:ph sz="quarter" idx="2"/>
          </p:nvPr>
        </p:nvGraphicFramePr>
        <p:xfrm>
          <a:off x="2207684" y="4365626"/>
          <a:ext cx="491067" cy="461963"/>
        </p:xfrm>
        <a:graphic>
          <a:graphicData uri="http://schemas.openxmlformats.org/presentationml/2006/ole">
            <mc:AlternateContent xmlns:mc="http://schemas.openxmlformats.org/markup-compatibility/2006">
              <mc:Choice xmlns:v="urn:schemas-microsoft-com:vml" Requires="v">
                <p:oleObj spid="_x0000_s137393" name="Equation" r:id="rId3" imgW="107873" imgH="152460" progId="Equation.3">
                  <p:embed/>
                </p:oleObj>
              </mc:Choice>
              <mc:Fallback>
                <p:oleObj name="Equation" r:id="rId3" imgW="107873" imgH="1524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684" y="4365626"/>
                        <a:ext cx="491067"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1394051986"/>
              </p:ext>
            </p:extLst>
          </p:nvPr>
        </p:nvGraphicFramePr>
        <p:xfrm>
          <a:off x="1487488" y="3140968"/>
          <a:ext cx="8928100" cy="585788"/>
        </p:xfrm>
        <a:graphic>
          <a:graphicData uri="http://schemas.openxmlformats.org/presentationml/2006/ole">
            <mc:AlternateContent xmlns:mc="http://schemas.openxmlformats.org/markup-compatibility/2006">
              <mc:Choice xmlns:v="urn:schemas-microsoft-com:vml" Requires="v">
                <p:oleObj spid="_x0000_s137394" name="Equation" r:id="rId5" imgW="2546273" imgH="152460" progId="Equation.3">
                  <p:embed/>
                </p:oleObj>
              </mc:Choice>
              <mc:Fallback>
                <p:oleObj name="Equation" r:id="rId5" imgW="2546273" imgH="1524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7488" y="3140968"/>
                        <a:ext cx="89281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90" name="Object 6"/>
          <p:cNvGraphicFramePr>
            <a:graphicFrameLocks noChangeAspect="1"/>
          </p:cNvGraphicFramePr>
          <p:nvPr/>
        </p:nvGraphicFramePr>
        <p:xfrm>
          <a:off x="8214785" y="4365626"/>
          <a:ext cx="476249" cy="498475"/>
        </p:xfrm>
        <a:graphic>
          <a:graphicData uri="http://schemas.openxmlformats.org/presentationml/2006/ole">
            <mc:AlternateContent xmlns:mc="http://schemas.openxmlformats.org/markup-compatibility/2006">
              <mc:Choice xmlns:v="urn:schemas-microsoft-com:vml" Requires="v">
                <p:oleObj spid="_x0000_s137395" name="Equation" r:id="rId7" imgW="88964" imgH="152460" progId="Equation.3">
                  <p:embed/>
                </p:oleObj>
              </mc:Choice>
              <mc:Fallback>
                <p:oleObj name="Equation" r:id="rId7" imgW="88964" imgH="1524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4785" y="4365626"/>
                        <a:ext cx="476249"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91" name="Object 7"/>
          <p:cNvGraphicFramePr>
            <a:graphicFrameLocks noGrp="1" noChangeAspect="1"/>
          </p:cNvGraphicFramePr>
          <p:nvPr>
            <p:ph sz="quarter" idx="3"/>
          </p:nvPr>
        </p:nvGraphicFramePr>
        <p:xfrm>
          <a:off x="5295901" y="4329113"/>
          <a:ext cx="579967" cy="576262"/>
        </p:xfrm>
        <a:graphic>
          <a:graphicData uri="http://schemas.openxmlformats.org/presentationml/2006/ole">
            <mc:AlternateContent xmlns:mc="http://schemas.openxmlformats.org/markup-compatibility/2006">
              <mc:Choice xmlns:v="urn:schemas-microsoft-com:vml" Requires="v">
                <p:oleObj spid="_x0000_s137396" name="Equation" r:id="rId9" imgW="107873" imgH="165060" progId="Equation.3">
                  <p:embed/>
                </p:oleObj>
              </mc:Choice>
              <mc:Fallback>
                <p:oleObj name="Equation" r:id="rId9" imgW="107873" imgH="1650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5901" y="4329113"/>
                        <a:ext cx="579967"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92" name="Object 8"/>
          <p:cNvGraphicFramePr>
            <a:graphicFrameLocks noChangeAspect="1"/>
          </p:cNvGraphicFramePr>
          <p:nvPr/>
        </p:nvGraphicFramePr>
        <p:xfrm>
          <a:off x="2446867" y="4833938"/>
          <a:ext cx="402167" cy="400050"/>
        </p:xfrm>
        <a:graphic>
          <a:graphicData uri="http://schemas.openxmlformats.org/presentationml/2006/ole">
            <mc:AlternateContent xmlns:mc="http://schemas.openxmlformats.org/markup-compatibility/2006">
              <mc:Choice xmlns:v="urn:schemas-microsoft-com:vml" Requires="v">
                <p:oleObj spid="_x0000_s137397" name="Equation" r:id="rId11" imgW="82481" imgH="127080" progId="Equation.3">
                  <p:embed/>
                </p:oleObj>
              </mc:Choice>
              <mc:Fallback>
                <p:oleObj name="Equation" r:id="rId11" imgW="82481" imgH="1270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6867" y="4833938"/>
                        <a:ext cx="40216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7762908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5677</TotalTime>
  <Words>5206</Words>
  <Application>Microsoft Office PowerPoint</Application>
  <PresentationFormat>自定义</PresentationFormat>
  <Paragraphs>670</Paragraphs>
  <Slides>95</Slides>
  <Notes>18</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95</vt:i4>
      </vt:variant>
    </vt:vector>
  </HeadingPairs>
  <TitlesOfParts>
    <vt:vector size="98" baseType="lpstr">
      <vt:lpstr>Default Theme</vt:lpstr>
      <vt:lpstr>Equation</vt:lpstr>
      <vt:lpstr>Visio</vt:lpstr>
      <vt:lpstr>PowerPoint 演示文稿</vt:lpstr>
      <vt:lpstr>上讲内容</vt:lpstr>
      <vt:lpstr>上讲内容</vt:lpstr>
      <vt:lpstr>本讲内容</vt:lpstr>
      <vt:lpstr>光照模型发展</vt:lpstr>
      <vt:lpstr>PowerPoint 演示文稿</vt:lpstr>
      <vt:lpstr>1.1 BRDF光照模型定义</vt:lpstr>
      <vt:lpstr>1.1 BRDF光照模型定义</vt:lpstr>
      <vt:lpstr>1.1 BRDF光照模型定义</vt:lpstr>
      <vt:lpstr>1.2 BRDF分布图</vt:lpstr>
      <vt:lpstr>1.2 BRDF分布图</vt:lpstr>
      <vt:lpstr>1.3 BRDF反射方程</vt:lpstr>
      <vt:lpstr>1.3 BRDF反射方程</vt:lpstr>
      <vt:lpstr>PowerPoint 演示文稿</vt:lpstr>
      <vt:lpstr>  2.1 BRDF获取方法</vt:lpstr>
      <vt:lpstr>2.2 BRDF测量设备</vt:lpstr>
      <vt:lpstr>2.3 可用的共享数据</vt:lpstr>
      <vt:lpstr>Matusik’s measurements</vt:lpstr>
      <vt:lpstr>2.4 BRDF 理论模型分类</vt:lpstr>
      <vt:lpstr>2.4 BRDF 理论模型分类</vt:lpstr>
      <vt:lpstr>2.4 BRDF 理论模型分类</vt:lpstr>
      <vt:lpstr>2.4 BRDF 理论模型分类</vt:lpstr>
      <vt:lpstr>2.4 BRDF 理论模型分类</vt:lpstr>
      <vt:lpstr>PowerPoint 演示文稿</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3.1 不同BRDF 理论模型对比</vt:lpstr>
      <vt:lpstr>3.2 Blinn-Phong BRDF 模型</vt:lpstr>
      <vt:lpstr>3.3 Cook-Torrance BRDF 模型</vt:lpstr>
      <vt:lpstr>3.3 Cook-Torrance BRDF 模型</vt:lpstr>
      <vt:lpstr>PowerPoint 演示文稿</vt:lpstr>
      <vt:lpstr>微面元Microfacet</vt:lpstr>
      <vt:lpstr>Distribution term,D</vt:lpstr>
      <vt:lpstr>Distribution term,D</vt:lpstr>
      <vt:lpstr>Geometric Term,G</vt:lpstr>
      <vt:lpstr>Geometric Term,G</vt:lpstr>
      <vt:lpstr>Geometric Term,G</vt:lpstr>
      <vt:lpstr>Geometric Term,G</vt:lpstr>
      <vt:lpstr>Geometric Term,G</vt:lpstr>
      <vt:lpstr>Fresnel Term, F</vt:lpstr>
      <vt:lpstr>Fresnel Term, F</vt:lpstr>
      <vt:lpstr>菲涅尔反射曲线</vt:lpstr>
      <vt:lpstr>PowerPoint 演示文稿</vt:lpstr>
      <vt:lpstr>4.1 BSSRDF定义及原理</vt:lpstr>
      <vt:lpstr>4.1 BSSRDF定义及原理</vt:lpstr>
      <vt:lpstr>4.1 BSSRDF定义及原理</vt:lpstr>
      <vt:lpstr>4.1 BSSRDF定义及原理</vt:lpstr>
      <vt:lpstr>4.1 BSSRDF定义及原理</vt:lpstr>
      <vt:lpstr>4.1 BSSRDF定义及原理</vt:lpstr>
      <vt:lpstr>4.1 BSSRDF定义及原理</vt:lpstr>
      <vt:lpstr>4.1 BSSRDF定义及原理</vt:lpstr>
      <vt:lpstr>4.2 BSSRDF光照计算模型</vt:lpstr>
      <vt:lpstr>4.2 BSSRDF光照计算模型</vt:lpstr>
      <vt:lpstr>4.2 BSSRDF光照计算模型</vt:lpstr>
      <vt:lpstr>4.2 BSSRDF光照计算模型</vt:lpstr>
      <vt:lpstr>4.2 BSSRDF光照计算模型</vt:lpstr>
      <vt:lpstr>4.3 BTDF</vt:lpstr>
      <vt:lpstr>4.4 BSDF</vt:lpstr>
      <vt:lpstr>4.4 BSDF</vt:lpstr>
      <vt:lpstr>4.5 HTSG BRDF</vt:lpstr>
      <vt:lpstr>4.5 考虑各向异性(Anisotropy)</vt:lpstr>
      <vt:lpstr>4.5 考虑各向异性(Anisotropy)</vt:lpstr>
      <vt:lpstr>PowerPoint 演示文稿</vt:lpstr>
      <vt:lpstr>5.1 Implementing BRDF</vt:lpstr>
      <vt:lpstr>5.1 Implementing BRDF</vt:lpstr>
      <vt:lpstr>5.2 因数分解法(Factorization) </vt:lpstr>
      <vt:lpstr>5.2 因数分解法(Factorization) </vt:lpstr>
      <vt:lpstr>例子</vt:lpstr>
      <vt:lpstr>5.2 因数分解法(Factorization) </vt:lpstr>
      <vt:lpstr>矩阵分解</vt:lpstr>
      <vt:lpstr>矩阵分解</vt:lpstr>
      <vt:lpstr>PowerPoint 演示文稿</vt:lpstr>
      <vt:lpstr>因数分解法的缺点 </vt:lpstr>
      <vt:lpstr>5.3 环境图滤波</vt:lpstr>
      <vt:lpstr>5.3 环境图滤波</vt:lpstr>
      <vt:lpstr>5.3 环境图滤波</vt:lpstr>
      <vt:lpstr>建立滤波反射环境映照的主程序</vt:lpstr>
      <vt:lpstr>程序说明</vt:lpstr>
      <vt:lpstr>非金属物体的菲涅尔项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99</dc:creator>
  <cp:lastModifiedBy>99</cp:lastModifiedBy>
  <cp:revision>423</cp:revision>
  <dcterms:modified xsi:type="dcterms:W3CDTF">2019-12-18T02:18:21Z</dcterms:modified>
</cp:coreProperties>
</file>